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4" r:id="rId1"/>
  </p:sldMasterIdLst>
  <p:sldIdLst>
    <p:sldId id="322" r:id="rId2"/>
    <p:sldId id="323" r:id="rId3"/>
    <p:sldId id="324" r:id="rId4"/>
    <p:sldId id="325" r:id="rId5"/>
    <p:sldId id="320" r:id="rId6"/>
    <p:sldId id="319" r:id="rId7"/>
  </p:sldIdLst>
  <p:sldSz cx="9144000" cy="6858000" type="screen4x3"/>
  <p:notesSz cx="7010400" cy="9296400"/>
  <p:defaultTextStyle>
    <a:defPPr>
      <a:defRPr lang="en-CA"/>
    </a:defPPr>
    <a:lvl1pPr algn="l" rtl="0" fontAlgn="base">
      <a:spcBef>
        <a:spcPct val="20000"/>
      </a:spcBef>
      <a:spcAft>
        <a:spcPct val="0"/>
      </a:spcAft>
      <a:defRPr lang="en-US" sz="1400" kern="1200">
        <a:solidFill>
          <a:schemeClr val="tx1"/>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86" d="100"/>
          <a:sy n="86" d="100"/>
        </p:scale>
        <p:origin x="1382" y="6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5101" name="slide_footer"/>
          <p:cNvSpPr>
            <a:spLocks noChangeArrowheads="1"/>
          </p:cNvSpPr>
          <p:nvPr/>
        </p:nvSpPr>
        <p:spPr bwMode="gray">
          <a:xfrm>
            <a:off x="4800600" y="6421439"/>
            <a:ext cx="4114800" cy="346075"/>
          </a:xfrm>
          <a:prstGeom prst="rect">
            <a:avLst/>
          </a:prstGeom>
          <a:noFill/>
          <a:ln w="9525">
            <a:noFill/>
            <a:miter lim="800000"/>
            <a:headEnd/>
            <a:tailEnd/>
          </a:ln>
          <a:effectLst/>
        </p:spPr>
        <p:txBody>
          <a:bodyPr lIns="93905" tIns="46953" rIns="93905" bIns="46953"/>
          <a:lstStyle/>
          <a:p>
            <a:pPr algn="r" defTabSz="938213" eaLnBrk="0" hangingPunct="0">
              <a:spcBef>
                <a:spcPct val="0"/>
              </a:spcBef>
            </a:pPr>
            <a:endParaRPr lang="en-US" sz="1000">
              <a:solidFill>
                <a:srgbClr val="5F5F5F"/>
              </a:solidFill>
            </a:endParaRPr>
          </a:p>
        </p:txBody>
      </p:sp>
      <p:sp>
        <p:nvSpPr>
          <p:cNvPr id="45102" name="slide_client&amp;project_name"/>
          <p:cNvSpPr>
            <a:spLocks noChangeArrowheads="1"/>
          </p:cNvSpPr>
          <p:nvPr/>
        </p:nvSpPr>
        <p:spPr bwMode="gray">
          <a:xfrm>
            <a:off x="1307592" y="2487168"/>
            <a:ext cx="6038851" cy="1365250"/>
          </a:xfrm>
          <a:prstGeom prst="rect">
            <a:avLst/>
          </a:prstGeom>
          <a:noFill/>
          <a:ln w="9525" algn="ctr">
            <a:noFill/>
            <a:miter lim="800000"/>
            <a:headEnd/>
            <a:tailEnd/>
          </a:ln>
          <a:effectLst/>
        </p:spPr>
        <p:txBody>
          <a:bodyPr lIns="0" tIns="0" rIns="0" bIns="0" anchor="b"/>
          <a:lstStyle/>
          <a:p>
            <a:pPr algn="l">
              <a:spcBef>
                <a:spcPct val="0"/>
              </a:spcBef>
            </a:pPr>
            <a:endParaRPr lang="en-US" sz="3500">
              <a:solidFill>
                <a:schemeClr val="accent2"/>
              </a:solidFill>
            </a:endParaRPr>
          </a:p>
        </p:txBody>
      </p:sp>
      <p:sp>
        <p:nvSpPr>
          <p:cNvPr id="45103" name="slide_projectinformation"/>
          <p:cNvSpPr>
            <a:spLocks noChangeArrowheads="1"/>
          </p:cNvSpPr>
          <p:nvPr/>
        </p:nvSpPr>
        <p:spPr bwMode="gray">
          <a:xfrm>
            <a:off x="1307592" y="4114647"/>
            <a:ext cx="6038851" cy="793750"/>
          </a:xfrm>
          <a:prstGeom prst="rect">
            <a:avLst/>
          </a:prstGeom>
          <a:noFill/>
          <a:ln w="9525" algn="ctr">
            <a:noFill/>
            <a:miter lim="800000"/>
            <a:headEnd/>
            <a:tailEnd/>
          </a:ln>
          <a:effectLst/>
        </p:spPr>
        <p:txBody>
          <a:bodyPr lIns="0" tIns="0" rIns="0" bIns="0"/>
          <a:lstStyle/>
          <a:p>
            <a:pPr algn="l" eaLnBrk="0" hangingPunct="0">
              <a:buSzPct val="110000"/>
            </a:pPr>
            <a:endParaRPr lang="en-US" sz="2000" dirty="0">
              <a:solidFill>
                <a:schemeClr val="tx1"/>
              </a:solidFill>
            </a:endParaRPr>
          </a:p>
        </p:txBody>
      </p:sp>
      <p:sp>
        <p:nvSpPr>
          <p:cNvPr id="45104" name="slide_date"/>
          <p:cNvSpPr>
            <a:spLocks noChangeArrowheads="1"/>
          </p:cNvSpPr>
          <p:nvPr/>
        </p:nvSpPr>
        <p:spPr bwMode="gray">
          <a:xfrm>
            <a:off x="1307592" y="4965193"/>
            <a:ext cx="6038851" cy="420687"/>
          </a:xfrm>
          <a:prstGeom prst="rect">
            <a:avLst/>
          </a:prstGeom>
          <a:noFill/>
          <a:ln w="9525" algn="ctr">
            <a:noFill/>
            <a:miter lim="800000"/>
            <a:headEnd/>
            <a:tailEnd/>
          </a:ln>
          <a:effectLst/>
        </p:spPr>
        <p:txBody>
          <a:bodyPr lIns="0" tIns="0" rIns="0" bIns="0"/>
          <a:lstStyle/>
          <a:p>
            <a:pPr algn="l">
              <a:lnSpc>
                <a:spcPct val="90000"/>
              </a:lnSpc>
              <a:spcBef>
                <a:spcPct val="50000"/>
              </a:spcBef>
              <a:buClr>
                <a:srgbClr val="688A92"/>
              </a:buClr>
              <a:buSzPct val="110000"/>
              <a:buFont typeface="Wingdings" pitchFamily="2" charset="2"/>
              <a:buNone/>
            </a:pPr>
            <a:endParaRPr lang="en-US" sz="2000">
              <a:solidFill>
                <a:schemeClr val="tx1"/>
              </a:solidFill>
            </a:endParaRPr>
          </a:p>
        </p:txBody>
      </p:sp>
      <p:pic>
        <p:nvPicPr>
          <p:cNvPr id="16" name="Picture 15" descr="ribb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629400"/>
            <a:ext cx="9144000" cy="228600"/>
          </a:xfrm>
          <a:prstGeom prst="rect">
            <a:avLst/>
          </a:prstGeom>
        </p:spPr>
      </p:pic>
      <p:sp>
        <p:nvSpPr>
          <p:cNvPr id="14" name="titlemaster_clientlogo"/>
          <p:cNvSpPr txBox="1">
            <a:spLocks noChangeArrowheads="1"/>
          </p:cNvSpPr>
          <p:nvPr/>
        </p:nvSpPr>
        <p:spPr bwMode="auto">
          <a:xfrm>
            <a:off x="7302500" y="611189"/>
            <a:ext cx="1517651" cy="1279525"/>
          </a:xfrm>
          <a:prstGeom prst="rect">
            <a:avLst/>
          </a:prstGeom>
          <a:noFill/>
          <a:ln w="9525">
            <a:noFill/>
            <a:miter lim="800000"/>
            <a:headEnd/>
            <a:tailEnd/>
          </a:ln>
          <a:effectLst/>
        </p:spPr>
        <p:txBody>
          <a:bodyPr/>
          <a:lstStyle/>
          <a:p>
            <a:pPr algn="l">
              <a:spcBef>
                <a:spcPct val="50000"/>
              </a:spcBef>
            </a:pPr>
            <a:endParaRPr lang="en-US" sz="1800" dirty="0"/>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594" y="0"/>
            <a:ext cx="3200407" cy="5943612"/>
          </a:xfrm>
          <a:prstGeom prst="rect">
            <a:avLst/>
          </a:prstGeom>
        </p:spPr>
      </p:pic>
      <p:sp>
        <p:nvSpPr>
          <p:cNvPr id="45110" name="titlemaster_clientname"/>
          <p:cNvSpPr>
            <a:spLocks noGrp="1" noChangeArrowheads="1"/>
          </p:cNvSpPr>
          <p:nvPr>
            <p:ph type="ctrTitle"/>
          </p:nvPr>
        </p:nvSpPr>
        <p:spPr bwMode="gray">
          <a:xfrm>
            <a:off x="1307592" y="3390754"/>
            <a:ext cx="6038851" cy="461665"/>
          </a:xfrm>
          <a:ln>
            <a:noFill/>
          </a:ln>
        </p:spPr>
        <p:txBody>
          <a:bodyPr anchor="b"/>
          <a:lstStyle>
            <a:lvl1pPr>
              <a:defRPr sz="3000" baseline="0">
                <a:solidFill>
                  <a:schemeClr val="bg2"/>
                </a:solidFill>
              </a:defRPr>
            </a:lvl1pPr>
          </a:lstStyle>
          <a:p>
            <a:r>
              <a:rPr lang="en-US"/>
              <a:t>Click to edit Master title style</a:t>
            </a:r>
            <a:endParaRPr lang="en-CA" dirty="0"/>
          </a:p>
        </p:txBody>
      </p:sp>
      <p:sp>
        <p:nvSpPr>
          <p:cNvPr id="45111" name="titlemaster_projectinformation"/>
          <p:cNvSpPr>
            <a:spLocks noGrp="1" noChangeArrowheads="1"/>
          </p:cNvSpPr>
          <p:nvPr>
            <p:ph type="subTitle" idx="1"/>
          </p:nvPr>
        </p:nvSpPr>
        <p:spPr bwMode="gray">
          <a:xfrm>
            <a:off x="1307592" y="4114800"/>
            <a:ext cx="6038851" cy="793750"/>
          </a:xfrm>
          <a:ln algn="ctr">
            <a:noFill/>
          </a:ln>
        </p:spPr>
        <p:txBody>
          <a:bodyPr lIns="0" tIns="0" rIns="0" bIns="0"/>
          <a:lstStyle>
            <a:lvl1pPr marL="0" indent="0">
              <a:buClrTx/>
              <a:buFontTx/>
              <a:buNone/>
              <a:defRPr sz="2000">
                <a:solidFill>
                  <a:schemeClr val="tx1"/>
                </a:solidFill>
              </a:defRPr>
            </a:lvl1pPr>
          </a:lstStyle>
          <a:p>
            <a:r>
              <a:rPr lang="en-US"/>
              <a:t>Click to edit Master subtitle style</a:t>
            </a:r>
            <a:endParaRPr lang="en-CA"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5110"/>
                                        </p:tgtEl>
                                        <p:attrNameLst>
                                          <p:attrName>style.visibility</p:attrName>
                                        </p:attrNameLst>
                                      </p:cBhvr>
                                      <p:to>
                                        <p:strVal val="visible"/>
                                      </p:to>
                                    </p:set>
                                    <p:animEffect transition="in" filter="fade">
                                      <p:cBhvr>
                                        <p:cTn id="7" dur="1000"/>
                                        <p:tgtEl>
                                          <p:spTgt spid="451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111">
                                            <p:txEl>
                                              <p:pRg st="0" end="0"/>
                                            </p:txEl>
                                          </p:spTgt>
                                        </p:tgtEl>
                                        <p:attrNameLst>
                                          <p:attrName>style.visibility</p:attrName>
                                        </p:attrNameLst>
                                      </p:cBhvr>
                                      <p:to>
                                        <p:strVal val="visible"/>
                                      </p:to>
                                    </p:set>
                                    <p:animEffect transition="in" filter="fade">
                                      <p:cBhvr>
                                        <p:cTn id="10" dur="1000"/>
                                        <p:tgtEl>
                                          <p:spTgt spid="451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110" grpId="0"/>
      <p:bldP spid="45111" grpId="0" build="p">
        <p:tmplLst>
          <p:tmpl lvl="1">
            <p:tnLst>
              <p:par>
                <p:cTn presetID="10" presetClass="entr" presetSubtype="0" fill="hold" nodeType="withEffect">
                  <p:stCondLst>
                    <p:cond delay="0"/>
                  </p:stCondLst>
                  <p:childTnLst>
                    <p:set>
                      <p:cBhvr>
                        <p:cTn dur="1" fill="hold">
                          <p:stCondLst>
                            <p:cond delay="0"/>
                          </p:stCondLst>
                        </p:cTn>
                        <p:tgtEl>
                          <p:spTgt spid="45111"/>
                        </p:tgtEl>
                        <p:attrNameLst>
                          <p:attrName>style.visibility</p:attrName>
                        </p:attrNameLst>
                      </p:cBhvr>
                      <p:to>
                        <p:strVal val="visible"/>
                      </p:to>
                    </p:set>
                    <p:animEffect transition="in" filter="fade">
                      <p:cBhvr>
                        <p:cTn dur="1000"/>
                        <p:tgtEl>
                          <p:spTgt spid="45111"/>
                        </p:tgtEl>
                      </p:cBhvr>
                    </p:animEffect>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98074" y="379414"/>
            <a:ext cx="307777" cy="5854700"/>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428626" y="379414"/>
            <a:ext cx="6056313" cy="58547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My ZS Life 5">
    <p:spTree>
      <p:nvGrpSpPr>
        <p:cNvPr id="1" name=""/>
        <p:cNvGrpSpPr/>
        <p:nvPr/>
      </p:nvGrpSpPr>
      <p:grpSpPr>
        <a:xfrm>
          <a:off x="0" y="0"/>
          <a:ext cx="0" cy="0"/>
          <a:chOff x="0" y="0"/>
          <a:chExt cx="0" cy="0"/>
        </a:xfrm>
      </p:grpSpPr>
      <p:sp>
        <p:nvSpPr>
          <p:cNvPr id="4" name="Rectangle 3"/>
          <p:cNvSpPr/>
          <p:nvPr userDrawn="1"/>
        </p:nvSpPr>
        <p:spPr bwMode="auto">
          <a:xfrm>
            <a:off x="0" y="0"/>
            <a:ext cx="9144000" cy="228600"/>
          </a:xfrm>
          <a:prstGeom prst="rect">
            <a:avLst/>
          </a:prstGeom>
          <a:solidFill>
            <a:schemeClr val="accent5"/>
          </a:solidFill>
          <a:ln w="12700" cap="flat" cmpd="sng" algn="ctr">
            <a:noFill/>
            <a:prstDash val="solid"/>
            <a:round/>
            <a:headEnd type="none" w="med" len="med"/>
            <a:tailEnd type="none"/>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 name="Rectangle 5"/>
          <p:cNvSpPr/>
          <p:nvPr userDrawn="1"/>
        </p:nvSpPr>
        <p:spPr bwMode="auto">
          <a:xfrm>
            <a:off x="0" y="6629400"/>
            <a:ext cx="9144000" cy="228600"/>
          </a:xfrm>
          <a:prstGeom prst="rect">
            <a:avLst/>
          </a:prstGeom>
          <a:solidFill>
            <a:schemeClr val="accent5"/>
          </a:solidFill>
          <a:ln w="12700" cap="flat" cmpd="sng" algn="ctr">
            <a:noFill/>
            <a:prstDash val="solid"/>
            <a:round/>
            <a:headEnd type="none" w="med" len="med"/>
            <a:tailEnd type="none"/>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Title 1"/>
          <p:cNvSpPr>
            <a:spLocks noGrp="1"/>
          </p:cNvSpPr>
          <p:nvPr>
            <p:ph type="title"/>
          </p:nvPr>
        </p:nvSpPr>
        <p:spPr>
          <a:xfrm>
            <a:off x="457201" y="533400"/>
            <a:ext cx="8229599" cy="430887"/>
          </a:xfrm>
        </p:spPr>
        <p:txBody>
          <a:bodyPr anchor="t" anchorCtr="0"/>
          <a:lstStyle>
            <a:lvl1pPr>
              <a:defRPr sz="2800" b="1"/>
            </a:lvl1pPr>
          </a:lstStyle>
          <a:p>
            <a:r>
              <a:rPr lang="en-US" dirty="0"/>
              <a:t>Click to edit Master title style</a:t>
            </a:r>
            <a:endParaRPr lang="en-CA" dirty="0"/>
          </a:p>
        </p:txBody>
      </p:sp>
      <p:sp>
        <p:nvSpPr>
          <p:cNvPr id="16" name="Picture Placeholder 2"/>
          <p:cNvSpPr>
            <a:spLocks noGrp="1"/>
          </p:cNvSpPr>
          <p:nvPr>
            <p:ph type="pic" idx="1"/>
          </p:nvPr>
        </p:nvSpPr>
        <p:spPr>
          <a:xfrm>
            <a:off x="457200" y="2209800"/>
            <a:ext cx="8229600" cy="3505200"/>
          </a:xfrm>
        </p:spPr>
        <p:txBody>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CA" dirty="0"/>
          </a:p>
        </p:txBody>
      </p:sp>
      <p:sp>
        <p:nvSpPr>
          <p:cNvPr id="17" name="Text Placeholder 2"/>
          <p:cNvSpPr>
            <a:spLocks noGrp="1"/>
          </p:cNvSpPr>
          <p:nvPr>
            <p:ph type="body" idx="11"/>
          </p:nvPr>
        </p:nvSpPr>
        <p:spPr>
          <a:xfrm>
            <a:off x="457200" y="1066800"/>
            <a:ext cx="8229600" cy="1066800"/>
          </a:xfrm>
        </p:spPr>
        <p:txBody>
          <a:bodyPr anchor="t" anchorCtr="0"/>
          <a:lstStyle>
            <a:lvl1pPr marL="0" indent="0">
              <a:spcBef>
                <a:spcPts val="0"/>
              </a:spcBef>
              <a:spcAft>
                <a:spcPts val="1200"/>
              </a:spcAft>
              <a:buNone/>
              <a:defRPr sz="16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Tree>
    <p:extLst>
      <p:ext uri="{BB962C8B-B14F-4D97-AF65-F5344CB8AC3E}">
        <p14:creationId xmlns:p14="http://schemas.microsoft.com/office/powerpoint/2010/main" val="567588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86384"/>
            <a:ext cx="8229909" cy="429768"/>
          </a:xfrm>
        </p:spPr>
        <p:txBody>
          <a:bodyPr/>
          <a:lstStyle/>
          <a:p>
            <a:r>
              <a:rPr lang="en-US"/>
              <a:t>Click to edit Master title style</a:t>
            </a:r>
            <a:endParaRPr lang="en-CA" dirty="0"/>
          </a:p>
        </p:txBody>
      </p:sp>
      <p:sp>
        <p:nvSpPr>
          <p:cNvPr id="3" name="Content Placeholder 2"/>
          <p:cNvSpPr>
            <a:spLocks noGrp="1"/>
          </p:cNvSpPr>
          <p:nvPr>
            <p:ph idx="1"/>
          </p:nvPr>
        </p:nvSpPr>
        <p:spPr/>
        <p:txBody>
          <a:bodyPr/>
          <a:lstStyle>
            <a:lvl1pPr>
              <a:buClr>
                <a:srgbClr val="4F868E"/>
              </a:buClr>
              <a:defRPr sz="2000">
                <a:solidFill>
                  <a:schemeClr val="tx1"/>
                </a:solidFill>
              </a:defRPr>
            </a:lvl1pPr>
            <a:lvl2pPr>
              <a:buClr>
                <a:srgbClr val="4F868E"/>
              </a:buClr>
              <a:defRPr sz="1800">
                <a:solidFill>
                  <a:schemeClr val="tx1"/>
                </a:solidFill>
              </a:defRPr>
            </a:lvl2pPr>
            <a:lvl3pPr>
              <a:buClr>
                <a:srgbClr val="4F868E"/>
              </a:buClr>
              <a:defRPr sz="1800">
                <a:solidFill>
                  <a:schemeClr val="tx1"/>
                </a:solidFill>
              </a:defRPr>
            </a:lvl3pPr>
            <a:lvl4pPr>
              <a:buClr>
                <a:srgbClr val="4F868E"/>
              </a:buClr>
              <a:defRPr sz="1800">
                <a:solidFill>
                  <a:schemeClr val="tx1"/>
                </a:solidFill>
              </a:defRPr>
            </a:lvl4pPr>
            <a:lvl5pPr>
              <a:buClr>
                <a:srgbClr val="4F868E"/>
              </a:buClr>
              <a:defRPr sz="18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231106"/>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722313" y="2906714"/>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428626" y="1344169"/>
            <a:ext cx="405923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
        <p:nvSpPr>
          <p:cNvPr id="4" name="Content Placeholder 3"/>
          <p:cNvSpPr>
            <a:spLocks noGrp="1"/>
          </p:cNvSpPr>
          <p:nvPr>
            <p:ph sz="half" idx="2"/>
          </p:nvPr>
        </p:nvSpPr>
        <p:spPr>
          <a:xfrm>
            <a:off x="4640265" y="1344169"/>
            <a:ext cx="406082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29768" y="365760"/>
            <a:ext cx="8229600" cy="307777"/>
          </a:xfrm>
        </p:spPr>
        <p:txBody>
          <a:bodyPr/>
          <a:lstStyle>
            <a:lvl1pPr>
              <a:defRPr/>
            </a:lvl1pPr>
          </a:lstStyle>
          <a:p>
            <a:r>
              <a:rPr lang="en-US"/>
              <a:t>Click to edit Master title style</a:t>
            </a:r>
            <a:endParaRPr lang="en-CA" dirty="0"/>
          </a:p>
        </p:txBody>
      </p:sp>
      <p:sp>
        <p:nvSpPr>
          <p:cNvPr id="3" name="Text Placeholder 2"/>
          <p:cNvSpPr>
            <a:spLocks noGrp="1"/>
          </p:cNvSpPr>
          <p:nvPr>
            <p:ph type="body" idx="1"/>
          </p:nvPr>
        </p:nvSpPr>
        <p:spPr>
          <a:xfrm>
            <a:off x="429769" y="1344168"/>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29769"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4645026" y="1344168"/>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819548"/>
            <a:ext cx="3008313" cy="615553"/>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3575050" y="273051"/>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5059562"/>
            <a:ext cx="5486400" cy="307777"/>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CA"/>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 name="Picture 1" descr="ribbon.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6629400"/>
            <a:ext cx="9144000" cy="228600"/>
          </a:xfrm>
          <a:prstGeom prst="rect">
            <a:avLst/>
          </a:prstGeom>
        </p:spPr>
      </p:pic>
      <p:sp>
        <p:nvSpPr>
          <p:cNvPr id="43040" name="slidemaster_title"/>
          <p:cNvSpPr>
            <a:spLocks noGrp="1" noChangeArrowheads="1"/>
          </p:cNvSpPr>
          <p:nvPr>
            <p:ph type="title"/>
          </p:nvPr>
        </p:nvSpPr>
        <p:spPr bwMode="black">
          <a:xfrm>
            <a:off x="457200" y="786384"/>
            <a:ext cx="8229909" cy="429768"/>
          </a:xfrm>
          <a:prstGeom prst="rect">
            <a:avLst/>
          </a:prstGeom>
          <a:noFill/>
          <a:ln w="9525" algn="ctr">
            <a:noFill/>
            <a:miter lim="800000"/>
            <a:headEnd/>
            <a:tailEnd/>
          </a:ln>
          <a:effectLst/>
        </p:spPr>
        <p:txBody>
          <a:bodyPr vert="horz" wrap="square" lIns="0" tIns="0" rIns="0" bIns="0" numCol="1" anchor="b" anchorCtr="0" compatLnSpc="1">
            <a:prstTxWarp prst="textNoShape">
              <a:avLst/>
            </a:prstTxWarp>
            <a:spAutoFit/>
          </a:bodyPr>
          <a:lstStyle/>
          <a:p>
            <a:pPr lvl="0"/>
            <a:r>
              <a:rPr lang="en-CA" dirty="0"/>
              <a:t>Heading Text </a:t>
            </a:r>
          </a:p>
        </p:txBody>
      </p:sp>
      <p:sp>
        <p:nvSpPr>
          <p:cNvPr id="43044" name="Rectangle 36"/>
          <p:cNvSpPr>
            <a:spLocks noChangeArrowheads="1"/>
          </p:cNvSpPr>
          <p:nvPr/>
        </p:nvSpPr>
        <p:spPr bwMode="gray">
          <a:xfrm>
            <a:off x="430214" y="1274763"/>
            <a:ext cx="8275637" cy="4946650"/>
          </a:xfrm>
          <a:prstGeom prst="rect">
            <a:avLst/>
          </a:prstGeom>
          <a:noFill/>
          <a:ln w="9525" algn="ctr">
            <a:noFill/>
            <a:miter lim="800000"/>
            <a:headEnd/>
            <a:tailEnd/>
          </a:ln>
          <a:effectLst/>
        </p:spPr>
        <p:txBody>
          <a:bodyPr lIns="86493" tIns="43247" rIns="86493" bIns="43247"/>
          <a:lstStyle/>
          <a:p>
            <a:pPr marL="222250" indent="-222250" algn="l" eaLnBrk="0" hangingPunct="0">
              <a:buClr>
                <a:srgbClr val="688A92"/>
              </a:buClr>
              <a:buSzPct val="110000"/>
              <a:buFont typeface="Wingdings" pitchFamily="2" charset="2"/>
              <a:buChar char="§"/>
            </a:pPr>
            <a:endParaRPr lang="en-US" sz="2200"/>
          </a:p>
        </p:txBody>
      </p:sp>
      <p:sp>
        <p:nvSpPr>
          <p:cNvPr id="43045" name="slidemaster_content"/>
          <p:cNvSpPr>
            <a:spLocks noGrp="1" noChangeArrowheads="1"/>
          </p:cNvSpPr>
          <p:nvPr>
            <p:ph type="body" idx="1"/>
          </p:nvPr>
        </p:nvSpPr>
        <p:spPr bwMode="black">
          <a:xfrm>
            <a:off x="457200" y="1536192"/>
            <a:ext cx="8225153" cy="4636008"/>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en-CA" dirty="0"/>
              <a:t>Level one bullet text is Arial 20</a:t>
            </a:r>
          </a:p>
          <a:p>
            <a:pPr lvl="1"/>
            <a:r>
              <a:rPr lang="en-CA" dirty="0"/>
              <a:t>Level two bullet text is Arial 18</a:t>
            </a:r>
          </a:p>
          <a:p>
            <a:pPr lvl="2"/>
            <a:r>
              <a:rPr lang="en-CA" dirty="0"/>
              <a:t>Level three bullet text is Arial 18</a:t>
            </a:r>
          </a:p>
          <a:p>
            <a:pPr lvl="3"/>
            <a:r>
              <a:rPr lang="en-CA" dirty="0"/>
              <a:t>Level four bullet is Arial 18</a:t>
            </a:r>
          </a:p>
          <a:p>
            <a:pPr lvl="4"/>
            <a:r>
              <a:rPr lang="en-CA" dirty="0"/>
              <a:t>Level five bullet is Arial 18</a:t>
            </a:r>
          </a:p>
        </p:txBody>
      </p:sp>
      <p:sp>
        <p:nvSpPr>
          <p:cNvPr id="8" name="slidemaster_pagenumber"/>
          <p:cNvSpPr txBox="1">
            <a:spLocks noChangeArrowheads="1"/>
          </p:cNvSpPr>
          <p:nvPr/>
        </p:nvSpPr>
        <p:spPr bwMode="auto">
          <a:xfrm>
            <a:off x="4114800" y="6675120"/>
            <a:ext cx="914400" cy="138499"/>
          </a:xfrm>
          <a:prstGeom prst="rect">
            <a:avLst/>
          </a:prstGeom>
          <a:noFill/>
          <a:ln w="12700" algn="ctr">
            <a:noFill/>
            <a:miter lim="800000"/>
            <a:headEnd/>
            <a:tailEnd/>
          </a:ln>
          <a:effectLst/>
        </p:spPr>
        <p:txBody>
          <a:bodyPr tIns="0" bIns="0">
            <a:spAutoFit/>
          </a:bodyPr>
          <a:lstStyle/>
          <a:p>
            <a:pPr algn="ctr">
              <a:spcBef>
                <a:spcPct val="50000"/>
              </a:spcBef>
            </a:pPr>
            <a:r>
              <a:rPr lang="en-CA" sz="900" dirty="0">
                <a:solidFill>
                  <a:schemeClr val="bg1"/>
                </a:solidFill>
              </a:rPr>
              <a:t>− </a:t>
            </a:r>
            <a:fld id="{B1D876E0-1F81-4D7B-A35F-3042955D22B2}" type="slidenum">
              <a:rPr lang="en-CA" sz="900">
                <a:solidFill>
                  <a:schemeClr val="bg1"/>
                </a:solidFill>
              </a:rPr>
              <a:pPr algn="ctr">
                <a:spcBef>
                  <a:spcPct val="50000"/>
                </a:spcBef>
              </a:pPr>
              <a:t>‹#›</a:t>
            </a:fld>
            <a:r>
              <a:rPr lang="en-CA" sz="900" dirty="0">
                <a:solidFill>
                  <a:schemeClr val="bg1"/>
                </a:solidFill>
              </a:rPr>
              <a:t> −</a:t>
            </a:r>
          </a:p>
        </p:txBody>
      </p:sp>
      <p:sp>
        <p:nvSpPr>
          <p:cNvPr id="9" name="slidemaster_copyright"/>
          <p:cNvSpPr>
            <a:spLocks noChangeArrowheads="1"/>
          </p:cNvSpPr>
          <p:nvPr/>
        </p:nvSpPr>
        <p:spPr bwMode="auto">
          <a:xfrm>
            <a:off x="228601" y="6657976"/>
            <a:ext cx="2174875" cy="128587"/>
          </a:xfrm>
          <a:prstGeom prst="rect">
            <a:avLst/>
          </a:prstGeom>
          <a:noFill/>
          <a:ln w="9525">
            <a:noFill/>
            <a:miter lim="800000"/>
            <a:headEnd/>
            <a:tailEnd/>
          </a:ln>
          <a:effectLst/>
        </p:spPr>
        <p:txBody>
          <a:bodyPr wrap="none" lIns="0" tIns="0" rIns="0" bIns="0" anchor="b"/>
          <a:lstStyle/>
          <a:p>
            <a:r>
              <a:rPr lang="en-US" sz="600">
                <a:solidFill>
                  <a:schemeClr val="bg1"/>
                </a:solidFill>
              </a:rPr>
              <a:t>© 2019 ZS Associates     |     CONFIDENTIAL</a:t>
            </a:r>
            <a:endParaRPr lang="en-US" sz="600" dirty="0">
              <a:solidFill>
                <a:schemeClr val="bg1"/>
              </a:solidFill>
              <a:latin typeface="Arial" pitchFamily="34" charset="0"/>
            </a:endParaRPr>
          </a:p>
        </p:txBody>
      </p:sp>
      <p:sp>
        <p:nvSpPr>
          <p:cNvPr id="11" name="slidemaster_filename"/>
          <p:cNvSpPr>
            <a:spLocks noChangeArrowheads="1"/>
          </p:cNvSpPr>
          <p:nvPr/>
        </p:nvSpPr>
        <p:spPr bwMode="black">
          <a:xfrm>
            <a:off x="6738938" y="6714077"/>
            <a:ext cx="2176463" cy="73866"/>
          </a:xfrm>
          <a:prstGeom prst="rect">
            <a:avLst/>
          </a:prstGeom>
          <a:noFill/>
          <a:ln w="9525">
            <a:noFill/>
            <a:miter lim="800000"/>
            <a:headEnd/>
            <a:tailEnd/>
          </a:ln>
          <a:effectLst/>
        </p:spPr>
        <p:txBody>
          <a:bodyPr lIns="0" tIns="0" rIns="0" bIns="0" anchor="ctr" anchorCtr="0">
            <a:spAutoFit/>
          </a:bodyPr>
          <a:lstStyle/>
          <a:p>
            <a:pPr algn="r" defTabSz="938213">
              <a:lnSpc>
                <a:spcPct val="80000"/>
              </a:lnSpc>
              <a:spcBef>
                <a:spcPct val="0"/>
              </a:spcBef>
            </a:pPr>
            <a:r>
              <a:rPr lang="en-US" sz="600">
                <a:solidFill>
                  <a:schemeClr val="bg1"/>
                </a:solidFill>
              </a:rPr>
              <a:t>Section3 - Solution Presentation Template</a:t>
            </a:r>
            <a:endParaRPr lang="en-US" sz="600"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txStyles>
    <p:titleStyle>
      <a:lvl1pPr algn="l" rtl="0" eaLnBrk="1" fontAlgn="base" hangingPunct="1">
        <a:spcBef>
          <a:spcPct val="0"/>
        </a:spcBef>
        <a:spcAft>
          <a:spcPct val="0"/>
        </a:spcAft>
        <a:defRPr sz="2800" baseline="0">
          <a:solidFill>
            <a:schemeClr val="bg2"/>
          </a:solidFill>
          <a:latin typeface="+mj-lt"/>
          <a:ea typeface="+mj-ea"/>
          <a:cs typeface="+mj-cs"/>
        </a:defRPr>
      </a:lvl1pPr>
      <a:lvl2pPr algn="l" rtl="0" eaLnBrk="1" fontAlgn="base" hangingPunct="1">
        <a:spcBef>
          <a:spcPct val="0"/>
        </a:spcBef>
        <a:spcAft>
          <a:spcPct val="0"/>
        </a:spcAft>
        <a:defRPr sz="2800">
          <a:solidFill>
            <a:schemeClr val="tx1"/>
          </a:solidFill>
          <a:latin typeface="Arial" charset="0"/>
        </a:defRPr>
      </a:lvl2pPr>
      <a:lvl3pPr algn="l" rtl="0" eaLnBrk="1" fontAlgn="base" hangingPunct="1">
        <a:spcBef>
          <a:spcPct val="0"/>
        </a:spcBef>
        <a:spcAft>
          <a:spcPct val="0"/>
        </a:spcAft>
        <a:defRPr sz="2800">
          <a:solidFill>
            <a:schemeClr val="tx1"/>
          </a:solidFill>
          <a:latin typeface="Arial" charset="0"/>
        </a:defRPr>
      </a:lvl3pPr>
      <a:lvl4pPr algn="l" rtl="0" eaLnBrk="1" fontAlgn="base" hangingPunct="1">
        <a:spcBef>
          <a:spcPct val="0"/>
        </a:spcBef>
        <a:spcAft>
          <a:spcPct val="0"/>
        </a:spcAft>
        <a:defRPr sz="2800">
          <a:solidFill>
            <a:schemeClr val="tx1"/>
          </a:solidFill>
          <a:latin typeface="Arial" charset="0"/>
        </a:defRPr>
      </a:lvl4pPr>
      <a:lvl5pPr algn="l" rtl="0" eaLnBrk="1" fontAlgn="base" hangingPunct="1">
        <a:spcBef>
          <a:spcPct val="0"/>
        </a:spcBef>
        <a:spcAft>
          <a:spcPct val="0"/>
        </a:spcAft>
        <a:defRPr sz="2800">
          <a:solidFill>
            <a:schemeClr val="tx1"/>
          </a:solidFill>
          <a:latin typeface="Arial" charset="0"/>
        </a:defRPr>
      </a:lvl5pPr>
      <a:lvl6pPr marL="457200" algn="l" rtl="0" eaLnBrk="1" fontAlgn="base" hangingPunct="1">
        <a:spcBef>
          <a:spcPct val="0"/>
        </a:spcBef>
        <a:spcAft>
          <a:spcPct val="0"/>
        </a:spcAft>
        <a:defRPr sz="2800">
          <a:solidFill>
            <a:schemeClr val="tx1"/>
          </a:solidFill>
          <a:latin typeface="Arial" charset="0"/>
        </a:defRPr>
      </a:lvl6pPr>
      <a:lvl7pPr marL="914400" algn="l" rtl="0" eaLnBrk="1" fontAlgn="base" hangingPunct="1">
        <a:spcBef>
          <a:spcPct val="0"/>
        </a:spcBef>
        <a:spcAft>
          <a:spcPct val="0"/>
        </a:spcAft>
        <a:defRPr sz="2800">
          <a:solidFill>
            <a:schemeClr val="tx1"/>
          </a:solidFill>
          <a:latin typeface="Arial" charset="0"/>
        </a:defRPr>
      </a:lvl7pPr>
      <a:lvl8pPr marL="1371600" algn="l" rtl="0" eaLnBrk="1" fontAlgn="base" hangingPunct="1">
        <a:spcBef>
          <a:spcPct val="0"/>
        </a:spcBef>
        <a:spcAft>
          <a:spcPct val="0"/>
        </a:spcAft>
        <a:defRPr sz="2800">
          <a:solidFill>
            <a:schemeClr val="tx1"/>
          </a:solidFill>
          <a:latin typeface="Arial" charset="0"/>
        </a:defRPr>
      </a:lvl8pPr>
      <a:lvl9pPr marL="1828800" algn="l" rtl="0" eaLnBrk="1" fontAlgn="base" hangingPunct="1">
        <a:spcBef>
          <a:spcPct val="0"/>
        </a:spcBef>
        <a:spcAft>
          <a:spcPct val="0"/>
        </a:spcAft>
        <a:defRPr sz="2800">
          <a:solidFill>
            <a:schemeClr val="tx1"/>
          </a:solidFill>
          <a:latin typeface="Arial" charset="0"/>
        </a:defRPr>
      </a:lvl9pPr>
    </p:titleStyle>
    <p:bodyStyle>
      <a:lvl1pPr marL="222250" indent="-222250" algn="l" rtl="0" eaLnBrk="1" fontAlgn="base" hangingPunct="1">
        <a:spcBef>
          <a:spcPct val="20000"/>
        </a:spcBef>
        <a:spcAft>
          <a:spcPct val="0"/>
        </a:spcAft>
        <a:buClr>
          <a:schemeClr val="tx2"/>
        </a:buClr>
        <a:buSzPct val="110000"/>
        <a:buFont typeface="Wingdings" pitchFamily="2" charset="2"/>
        <a:buChar char="§"/>
        <a:defRPr sz="2000">
          <a:solidFill>
            <a:schemeClr val="tx1"/>
          </a:solidFill>
          <a:latin typeface="+mn-lt"/>
          <a:ea typeface="+mn-ea"/>
          <a:cs typeface="+mn-cs"/>
        </a:defRPr>
      </a:lvl1pPr>
      <a:lvl2pPr marL="652463" indent="-222250" algn="l" rtl="0" eaLnBrk="1" fontAlgn="base" hangingPunct="1">
        <a:spcBef>
          <a:spcPct val="20000"/>
        </a:spcBef>
        <a:spcAft>
          <a:spcPct val="0"/>
        </a:spcAft>
        <a:buClr>
          <a:schemeClr val="tx2"/>
        </a:buClr>
        <a:buSzPct val="110000"/>
        <a:buFont typeface="Arial" charset="0"/>
        <a:buChar char="–"/>
        <a:defRPr sz="1800">
          <a:solidFill>
            <a:schemeClr val="tx1"/>
          </a:solidFill>
          <a:latin typeface="+mn-lt"/>
        </a:defRPr>
      </a:lvl2pPr>
      <a:lvl3pPr marL="1084263" indent="-222250" algn="l" rtl="0" eaLnBrk="1" fontAlgn="base" hangingPunct="1">
        <a:spcBef>
          <a:spcPct val="20000"/>
        </a:spcBef>
        <a:spcAft>
          <a:spcPct val="0"/>
        </a:spcAft>
        <a:buClr>
          <a:schemeClr val="tx2"/>
        </a:buClr>
        <a:buSzPct val="110000"/>
        <a:buFont typeface="Arial" charset="0"/>
        <a:buChar char="•"/>
        <a:defRPr sz="1800">
          <a:solidFill>
            <a:schemeClr val="tx1"/>
          </a:solidFill>
          <a:latin typeface="+mn-lt"/>
        </a:defRPr>
      </a:lvl3pPr>
      <a:lvl4pPr marL="1514475" indent="-222250" algn="l" rtl="0" eaLnBrk="1" fontAlgn="base" hangingPunct="1">
        <a:spcBef>
          <a:spcPct val="20000"/>
        </a:spcBef>
        <a:spcAft>
          <a:spcPct val="0"/>
        </a:spcAft>
        <a:buClr>
          <a:schemeClr val="tx2"/>
        </a:buClr>
        <a:buSzPct val="110000"/>
        <a:buFont typeface="Arial" charset="0"/>
        <a:buChar char="•"/>
        <a:defRPr sz="1800">
          <a:solidFill>
            <a:schemeClr val="tx1"/>
          </a:solidFill>
          <a:latin typeface="+mn-lt"/>
        </a:defRPr>
      </a:lvl4pPr>
      <a:lvl5pPr marL="1889125" indent="-165100" algn="l" rtl="0" eaLnBrk="1" fontAlgn="base" hangingPunct="1">
        <a:spcBef>
          <a:spcPct val="20000"/>
        </a:spcBef>
        <a:spcAft>
          <a:spcPct val="0"/>
        </a:spcAft>
        <a:buClr>
          <a:schemeClr val="tx2"/>
        </a:buClr>
        <a:buSzPct val="110000"/>
        <a:buFont typeface="Arial" charset="0"/>
        <a:buChar char="•"/>
        <a:defRPr sz="1800">
          <a:solidFill>
            <a:schemeClr val="tx1"/>
          </a:solidFill>
          <a:latin typeface="+mn-lt"/>
        </a:defRPr>
      </a:lvl5pPr>
      <a:lvl6pPr marL="2346325" indent="-165100" algn="l" rtl="0" eaLnBrk="1" fontAlgn="base" hangingPunct="1">
        <a:spcBef>
          <a:spcPct val="20000"/>
        </a:spcBef>
        <a:spcAft>
          <a:spcPct val="0"/>
        </a:spcAft>
        <a:buClr>
          <a:srgbClr val="688A92"/>
        </a:buClr>
        <a:buSzPct val="110000"/>
        <a:buFont typeface="Arial" charset="0"/>
        <a:buChar char="•"/>
        <a:defRPr sz="1800">
          <a:solidFill>
            <a:schemeClr val="tx1"/>
          </a:solidFill>
          <a:latin typeface="+mn-lt"/>
        </a:defRPr>
      </a:lvl6pPr>
      <a:lvl7pPr marL="2803525" indent="-165100" algn="l" rtl="0" eaLnBrk="1" fontAlgn="base" hangingPunct="1">
        <a:spcBef>
          <a:spcPct val="20000"/>
        </a:spcBef>
        <a:spcAft>
          <a:spcPct val="0"/>
        </a:spcAft>
        <a:buClr>
          <a:srgbClr val="688A92"/>
        </a:buClr>
        <a:buSzPct val="110000"/>
        <a:buFont typeface="Arial" charset="0"/>
        <a:buChar char="•"/>
        <a:defRPr sz="1800">
          <a:solidFill>
            <a:schemeClr val="tx1"/>
          </a:solidFill>
          <a:latin typeface="+mn-lt"/>
        </a:defRPr>
      </a:lvl7pPr>
      <a:lvl8pPr marL="3260725" indent="-165100" algn="l" rtl="0" eaLnBrk="1" fontAlgn="base" hangingPunct="1">
        <a:spcBef>
          <a:spcPct val="20000"/>
        </a:spcBef>
        <a:spcAft>
          <a:spcPct val="0"/>
        </a:spcAft>
        <a:buClr>
          <a:srgbClr val="688A92"/>
        </a:buClr>
        <a:buSzPct val="110000"/>
        <a:buFont typeface="Arial" charset="0"/>
        <a:buChar char="•"/>
        <a:defRPr sz="1800">
          <a:solidFill>
            <a:schemeClr val="tx1"/>
          </a:solidFill>
          <a:latin typeface="+mn-lt"/>
        </a:defRPr>
      </a:lvl8pPr>
      <a:lvl9pPr marL="3717925" indent="-165100" algn="l" rtl="0" eaLnBrk="1" fontAlgn="base" hangingPunct="1">
        <a:spcBef>
          <a:spcPct val="20000"/>
        </a:spcBef>
        <a:spcAft>
          <a:spcPct val="0"/>
        </a:spcAft>
        <a:buClr>
          <a:srgbClr val="688A92"/>
        </a:buClr>
        <a:buSzPct val="110000"/>
        <a:buFont typeface="Arial" charset="0"/>
        <a:buChar char="•"/>
        <a:defRPr sz="18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82644F3-55BD-4CC8-982A-55E7DFE53D1E}"/>
              </a:ext>
            </a:extLst>
          </p:cNvPr>
          <p:cNvPicPr>
            <a:picLocks noChangeAspect="1"/>
          </p:cNvPicPr>
          <p:nvPr/>
        </p:nvPicPr>
        <p:blipFill>
          <a:blip r:embed="rId2"/>
          <a:stretch>
            <a:fillRect/>
          </a:stretch>
        </p:blipFill>
        <p:spPr>
          <a:xfrm>
            <a:off x="0" y="-1"/>
            <a:ext cx="9144000" cy="5557421"/>
          </a:xfrm>
          <a:prstGeom prst="rect">
            <a:avLst/>
          </a:prstGeom>
        </p:spPr>
      </p:pic>
      <p:sp>
        <p:nvSpPr>
          <p:cNvPr id="7" name="TextBox 6">
            <a:extLst>
              <a:ext uri="{FF2B5EF4-FFF2-40B4-BE49-F238E27FC236}">
                <a16:creationId xmlns:a16="http://schemas.microsoft.com/office/drawing/2014/main" id="{FCF23ABB-CCBC-42CA-BAA8-11666582A040}"/>
              </a:ext>
            </a:extLst>
          </p:cNvPr>
          <p:cNvSpPr txBox="1"/>
          <p:nvPr/>
        </p:nvSpPr>
        <p:spPr>
          <a:xfrm>
            <a:off x="177553" y="5726097"/>
            <a:ext cx="4483226" cy="307777"/>
          </a:xfrm>
          <a:prstGeom prst="rect">
            <a:avLst/>
          </a:prstGeom>
          <a:noFill/>
        </p:spPr>
        <p:txBody>
          <a:bodyPr wrap="square" rtlCol="0">
            <a:spAutoFit/>
          </a:bodyPr>
          <a:lstStyle/>
          <a:p>
            <a:r>
              <a:rPr lang="en-US" dirty="0"/>
              <a:t>Operational Cost of Vehicles Management Dashboard</a:t>
            </a:r>
          </a:p>
        </p:txBody>
      </p:sp>
    </p:spTree>
    <p:extLst>
      <p:ext uri="{BB962C8B-B14F-4D97-AF65-F5344CB8AC3E}">
        <p14:creationId xmlns:p14="http://schemas.microsoft.com/office/powerpoint/2010/main" val="1731404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Tour 1">
            <a:hlinkClick r:id="" action="ppaction://media"/>
            <a:extLst>
              <a:ext uri="{FF2B5EF4-FFF2-40B4-BE49-F238E27FC236}">
                <a16:creationId xmlns:a16="http://schemas.microsoft.com/office/drawing/2014/main" id="{99FA9443-F720-49C9-B8E1-BFD74D46AAB8}"/>
              </a:ext>
            </a:extLst>
          </p:cNvPr>
          <p:cNvPicPr>
            <a:picLocks noChangeAspect="1"/>
          </p:cNvPicPr>
          <p:nvPr>
            <a:videoFile r:link="rId1"/>
            <p:extLst>
              <p:ext uri="{DAA4B4D4-6D71-4841-9C94-3DE7FCFB9230}">
                <p14:media xmlns:p14="http://schemas.microsoft.com/office/powerpoint/2010/main" r:embed="rId2">
                  <p14:trim st="235" end="97"/>
                </p14:media>
              </p:ext>
            </p:extLst>
          </p:nvPr>
        </p:nvPicPr>
        <p:blipFill rotWithShape="1">
          <a:blip r:embed="rId4">
            <a:lum bright="-20000" contrast="27000"/>
          </a:blip>
          <a:srcRect l="-6000" t="2384" r="8000" b="17089"/>
          <a:stretch/>
        </p:blipFill>
        <p:spPr>
          <a:xfrm>
            <a:off x="-577048" y="0"/>
            <a:ext cx="9721048" cy="4580878"/>
          </a:xfrm>
          <a:prstGeom prst="rect">
            <a:avLst/>
          </a:prstGeom>
          <a:ln>
            <a:noFill/>
          </a:ln>
          <a:effectLst/>
          <a:scene3d>
            <a:camera prst="orthographicFront"/>
            <a:lightRig rig="balanced" dir="t"/>
          </a:scene3d>
          <a:sp3d prstMaterial="softEdge">
            <a:bevelT w="203200" h="101600" prst="cross"/>
            <a:contourClr>
              <a:srgbClr val="FFFFFF"/>
            </a:contourClr>
          </a:sp3d>
        </p:spPr>
      </p:pic>
      <p:sp>
        <p:nvSpPr>
          <p:cNvPr id="3" name="TextBox 2">
            <a:extLst>
              <a:ext uri="{FF2B5EF4-FFF2-40B4-BE49-F238E27FC236}">
                <a16:creationId xmlns:a16="http://schemas.microsoft.com/office/drawing/2014/main" id="{AEB466BF-8C4E-4D67-B8C9-DE1E1B6B6A8A}"/>
              </a:ext>
            </a:extLst>
          </p:cNvPr>
          <p:cNvSpPr txBox="1"/>
          <p:nvPr/>
        </p:nvSpPr>
        <p:spPr>
          <a:xfrm>
            <a:off x="568171" y="5080009"/>
            <a:ext cx="5743853" cy="1600438"/>
          </a:xfrm>
          <a:prstGeom prst="rect">
            <a:avLst/>
          </a:prstGeom>
          <a:noFill/>
        </p:spPr>
        <p:txBody>
          <a:bodyPr wrap="square" rtlCol="0">
            <a:spAutoFit/>
          </a:bodyPr>
          <a:lstStyle/>
          <a:p>
            <a:r>
              <a:rPr lang="en-US" dirty="0">
                <a:latin typeface="Segoe UI Emoji" panose="020B0502040204020203" pitchFamily="34" charset="0"/>
                <a:ea typeface="Segoe UI Emoji" panose="020B0502040204020203" pitchFamily="34" charset="0"/>
                <a:cs typeface="Segoe UI Light" panose="020B0502040204020203" pitchFamily="34" charset="0"/>
              </a:rPr>
              <a:t>Vehicle Model to City comparison (on 2018-19 data)</a:t>
            </a: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Delhi has the highest usage of SUV and hatchbacks</a:t>
            </a: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There is low to no competition in places like Pune</a:t>
            </a: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Sedans are in higher demand in Southern India, Bangalore</a:t>
            </a:r>
          </a:p>
          <a:p>
            <a:pPr marL="285750" indent="-285750">
              <a:buFont typeface="Arial" panose="020B0604020202020204" pitchFamily="34" charset="0"/>
              <a:buChar char="•"/>
            </a:pPr>
            <a:r>
              <a:rPr lang="en-US" dirty="0">
                <a:latin typeface="Segoe UI Light" panose="020B0502040204020203" pitchFamily="34" charset="0"/>
                <a:cs typeface="Segoe UI Light" panose="020B0502040204020203" pitchFamily="34" charset="0"/>
              </a:rPr>
              <a:t>The company has expanded the most in Delhi in the past 2 years.</a:t>
            </a:r>
          </a:p>
          <a:p>
            <a:pPr marL="285750" indent="-285750">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C729DF68-CD4D-4C2B-AA67-C67814A22864}"/>
              </a:ext>
            </a:extLst>
          </p:cNvPr>
          <p:cNvSpPr txBox="1"/>
          <p:nvPr/>
        </p:nvSpPr>
        <p:spPr>
          <a:xfrm>
            <a:off x="7887809" y="5181592"/>
            <a:ext cx="1376039" cy="307777"/>
          </a:xfrm>
          <a:prstGeom prst="rect">
            <a:avLst/>
          </a:prstGeom>
          <a:noFill/>
        </p:spPr>
        <p:txBody>
          <a:bodyPr wrap="square" rtlCol="0">
            <a:spAutoFit/>
          </a:bodyPr>
          <a:lstStyle/>
          <a:p>
            <a:r>
              <a:rPr lang="en-US" dirty="0"/>
              <a:t>Video (above)</a:t>
            </a:r>
          </a:p>
        </p:txBody>
      </p:sp>
    </p:spTree>
    <p:extLst>
      <p:ext uri="{BB962C8B-B14F-4D97-AF65-F5344CB8AC3E}">
        <p14:creationId xmlns:p14="http://schemas.microsoft.com/office/powerpoint/2010/main" val="382391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3508F38-391C-4971-90F9-C27EE1F29623}"/>
              </a:ext>
            </a:extLst>
          </p:cNvPr>
          <p:cNvGraphicFramePr>
            <a:graphicFrameLocks noGrp="1"/>
          </p:cNvGraphicFramePr>
          <p:nvPr>
            <p:extLst>
              <p:ext uri="{D42A27DB-BD31-4B8C-83A1-F6EECF244321}">
                <p14:modId xmlns:p14="http://schemas.microsoft.com/office/powerpoint/2010/main" val="115348834"/>
              </p:ext>
            </p:extLst>
          </p:nvPr>
        </p:nvGraphicFramePr>
        <p:xfrm>
          <a:off x="-8298" y="1024360"/>
          <a:ext cx="5788241" cy="893389"/>
        </p:xfrm>
        <a:graphic>
          <a:graphicData uri="http://schemas.openxmlformats.org/drawingml/2006/table">
            <a:tbl>
              <a:tblPr>
                <a:tableStyleId>{5C22544A-7EE6-4342-B048-85BDC9FD1C3A}</a:tableStyleId>
              </a:tblPr>
              <a:tblGrid>
                <a:gridCol w="798411">
                  <a:extLst>
                    <a:ext uri="{9D8B030D-6E8A-4147-A177-3AD203B41FA5}">
                      <a16:colId xmlns:a16="http://schemas.microsoft.com/office/drawing/2014/main" val="3972814496"/>
                    </a:ext>
                  </a:extLst>
                </a:gridCol>
                <a:gridCol w="745724">
                  <a:extLst>
                    <a:ext uri="{9D8B030D-6E8A-4147-A177-3AD203B41FA5}">
                      <a16:colId xmlns:a16="http://schemas.microsoft.com/office/drawing/2014/main" val="2410310195"/>
                    </a:ext>
                  </a:extLst>
                </a:gridCol>
                <a:gridCol w="861167">
                  <a:extLst>
                    <a:ext uri="{9D8B030D-6E8A-4147-A177-3AD203B41FA5}">
                      <a16:colId xmlns:a16="http://schemas.microsoft.com/office/drawing/2014/main" val="3822148757"/>
                    </a:ext>
                  </a:extLst>
                </a:gridCol>
                <a:gridCol w="1893204">
                  <a:extLst>
                    <a:ext uri="{9D8B030D-6E8A-4147-A177-3AD203B41FA5}">
                      <a16:colId xmlns:a16="http://schemas.microsoft.com/office/drawing/2014/main" val="3041479178"/>
                    </a:ext>
                  </a:extLst>
                </a:gridCol>
                <a:gridCol w="628021">
                  <a:extLst>
                    <a:ext uri="{9D8B030D-6E8A-4147-A177-3AD203B41FA5}">
                      <a16:colId xmlns:a16="http://schemas.microsoft.com/office/drawing/2014/main" val="909736316"/>
                    </a:ext>
                  </a:extLst>
                </a:gridCol>
                <a:gridCol w="861714">
                  <a:extLst>
                    <a:ext uri="{9D8B030D-6E8A-4147-A177-3AD203B41FA5}">
                      <a16:colId xmlns:a16="http://schemas.microsoft.com/office/drawing/2014/main" val="497432907"/>
                    </a:ext>
                  </a:extLst>
                </a:gridCol>
              </a:tblGrid>
              <a:tr h="342801">
                <a:tc>
                  <a:txBody>
                    <a:bodyPr/>
                    <a:lstStyle/>
                    <a:p>
                      <a:pPr algn="l" fontAlgn="b"/>
                      <a:r>
                        <a:rPr lang="en-US" sz="1100" u="none" strike="noStrike">
                          <a:effectLst/>
                        </a:rPr>
                        <a:t>Delhi</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0.06</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22000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3500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30000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5.806155</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473049916"/>
                  </a:ext>
                </a:extLst>
              </a:tr>
              <a:tr h="275294">
                <a:tc>
                  <a:txBody>
                    <a:bodyPr/>
                    <a:lstStyle/>
                    <a:p>
                      <a:pPr algn="l" fontAlgn="b"/>
                      <a:r>
                        <a:rPr lang="en-US" sz="1100" u="none" strike="noStrike">
                          <a:effectLst/>
                        </a:rPr>
                        <a:t>Mumbai</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0.04</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22000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3500</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40000</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6.156346</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201255097"/>
                  </a:ext>
                </a:extLst>
              </a:tr>
              <a:tr h="275294">
                <a:tc>
                  <a:txBody>
                    <a:bodyPr/>
                    <a:lstStyle/>
                    <a:p>
                      <a:pPr algn="l" fontAlgn="b"/>
                      <a:r>
                        <a:rPr lang="en-US" sz="1100" u="none" strike="noStrike" dirty="0">
                          <a:effectLst/>
                        </a:rPr>
                        <a:t>Bangalore</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0.05</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22000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3500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35000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6.306443</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76063742"/>
                  </a:ext>
                </a:extLst>
              </a:tr>
            </a:tbl>
          </a:graphicData>
        </a:graphic>
      </p:graphicFrame>
      <p:graphicFrame>
        <p:nvGraphicFramePr>
          <p:cNvPr id="5" name="Table 4">
            <a:extLst>
              <a:ext uri="{FF2B5EF4-FFF2-40B4-BE49-F238E27FC236}">
                <a16:creationId xmlns:a16="http://schemas.microsoft.com/office/drawing/2014/main" id="{1D36B103-90BE-412D-8A11-F49E2C3C4673}"/>
              </a:ext>
            </a:extLst>
          </p:cNvPr>
          <p:cNvGraphicFramePr>
            <a:graphicFrameLocks noGrp="1"/>
          </p:cNvGraphicFramePr>
          <p:nvPr>
            <p:extLst>
              <p:ext uri="{D42A27DB-BD31-4B8C-83A1-F6EECF244321}">
                <p14:modId xmlns:p14="http://schemas.microsoft.com/office/powerpoint/2010/main" val="724809543"/>
              </p:ext>
            </p:extLst>
          </p:nvPr>
        </p:nvGraphicFramePr>
        <p:xfrm>
          <a:off x="-1" y="0"/>
          <a:ext cx="5788241" cy="1112219"/>
        </p:xfrm>
        <a:graphic>
          <a:graphicData uri="http://schemas.openxmlformats.org/drawingml/2006/table">
            <a:tbl>
              <a:tblPr>
                <a:tableStyleId>{5C22544A-7EE6-4342-B048-85BDC9FD1C3A}</a:tableStyleId>
              </a:tblPr>
              <a:tblGrid>
                <a:gridCol w="776305">
                  <a:extLst>
                    <a:ext uri="{9D8B030D-6E8A-4147-A177-3AD203B41FA5}">
                      <a16:colId xmlns:a16="http://schemas.microsoft.com/office/drawing/2014/main" val="4246924265"/>
                    </a:ext>
                  </a:extLst>
                </a:gridCol>
                <a:gridCol w="776305">
                  <a:extLst>
                    <a:ext uri="{9D8B030D-6E8A-4147-A177-3AD203B41FA5}">
                      <a16:colId xmlns:a16="http://schemas.microsoft.com/office/drawing/2014/main" val="2806076099"/>
                    </a:ext>
                  </a:extLst>
                </a:gridCol>
                <a:gridCol w="817164">
                  <a:extLst>
                    <a:ext uri="{9D8B030D-6E8A-4147-A177-3AD203B41FA5}">
                      <a16:colId xmlns:a16="http://schemas.microsoft.com/office/drawing/2014/main" val="124199264"/>
                    </a:ext>
                  </a:extLst>
                </a:gridCol>
                <a:gridCol w="1920219">
                  <a:extLst>
                    <a:ext uri="{9D8B030D-6E8A-4147-A177-3AD203B41FA5}">
                      <a16:colId xmlns:a16="http://schemas.microsoft.com/office/drawing/2014/main" val="875423120"/>
                    </a:ext>
                  </a:extLst>
                </a:gridCol>
                <a:gridCol w="626607">
                  <a:extLst>
                    <a:ext uri="{9D8B030D-6E8A-4147-A177-3AD203B41FA5}">
                      <a16:colId xmlns:a16="http://schemas.microsoft.com/office/drawing/2014/main" val="3839623152"/>
                    </a:ext>
                  </a:extLst>
                </a:gridCol>
                <a:gridCol w="871641">
                  <a:extLst>
                    <a:ext uri="{9D8B030D-6E8A-4147-A177-3AD203B41FA5}">
                      <a16:colId xmlns:a16="http://schemas.microsoft.com/office/drawing/2014/main" val="1873462423"/>
                    </a:ext>
                  </a:extLst>
                </a:gridCol>
              </a:tblGrid>
              <a:tr h="393985">
                <a:tc>
                  <a:txBody>
                    <a:bodyPr/>
                    <a:lstStyle/>
                    <a:p>
                      <a:pPr algn="ctr" fontAlgn="t"/>
                      <a:r>
                        <a:rPr lang="en-US" sz="1100" u="none" strike="noStrike">
                          <a:effectLst/>
                        </a:rPr>
                        <a:t>City</a:t>
                      </a:r>
                      <a:endParaRPr lang="en-US" sz="1100" b="1" i="0" u="none" strike="noStrike">
                        <a:solidFill>
                          <a:srgbClr val="000000"/>
                        </a:solidFill>
                        <a:effectLst/>
                        <a:latin typeface="Calibri" panose="020F0502020204030204" pitchFamily="34" charset="0"/>
                      </a:endParaRPr>
                    </a:p>
                  </a:txBody>
                  <a:tcPr marL="7620" marR="7620" marT="7620" marB="0"/>
                </a:tc>
                <a:tc>
                  <a:txBody>
                    <a:bodyPr/>
                    <a:lstStyle/>
                    <a:p>
                      <a:pPr algn="ctr" fontAlgn="t"/>
                      <a:r>
                        <a:rPr lang="en-US" sz="1100" u="none" strike="noStrike">
                          <a:effectLst/>
                        </a:rPr>
                        <a:t>Subsidy</a:t>
                      </a:r>
                      <a:endParaRPr lang="en-US" sz="1100" b="1" i="0" u="none" strike="noStrike">
                        <a:solidFill>
                          <a:srgbClr val="000000"/>
                        </a:solidFill>
                        <a:effectLst/>
                        <a:latin typeface="Calibri" panose="020F0502020204030204" pitchFamily="34" charset="0"/>
                      </a:endParaRPr>
                    </a:p>
                  </a:txBody>
                  <a:tcPr marL="7620" marR="7620" marT="7620" marB="0"/>
                </a:tc>
                <a:tc>
                  <a:txBody>
                    <a:bodyPr/>
                    <a:lstStyle/>
                    <a:p>
                      <a:pPr algn="ctr" fontAlgn="t"/>
                      <a:r>
                        <a:rPr lang="en-US" sz="1100" u="none" strike="noStrike">
                          <a:effectLst/>
                        </a:rPr>
                        <a:t>Insurance</a:t>
                      </a:r>
                      <a:endParaRPr lang="en-US" sz="1100" b="1" i="0" u="none" strike="noStrike">
                        <a:solidFill>
                          <a:srgbClr val="000000"/>
                        </a:solidFill>
                        <a:effectLst/>
                        <a:latin typeface="Calibri" panose="020F0502020204030204" pitchFamily="34" charset="0"/>
                      </a:endParaRPr>
                    </a:p>
                  </a:txBody>
                  <a:tcPr marL="7620" marR="7620" marT="7620" marB="0"/>
                </a:tc>
                <a:tc>
                  <a:txBody>
                    <a:bodyPr/>
                    <a:lstStyle/>
                    <a:p>
                      <a:pPr algn="ctr" fontAlgn="t"/>
                      <a:r>
                        <a:rPr lang="en-US" sz="1100" u="none" strike="noStrike" dirty="0">
                          <a:effectLst/>
                        </a:rPr>
                        <a:t>Maintenance cost per year</a:t>
                      </a:r>
                      <a:endParaRPr lang="en-US" sz="1100" b="1" i="0" u="none" strike="noStrike" dirty="0">
                        <a:solidFill>
                          <a:srgbClr val="000000"/>
                        </a:solidFill>
                        <a:effectLst/>
                        <a:latin typeface="Calibri" panose="020F0502020204030204" pitchFamily="34" charset="0"/>
                      </a:endParaRPr>
                    </a:p>
                  </a:txBody>
                  <a:tcPr marL="7620" marR="7620" marT="7620" marB="0"/>
                </a:tc>
                <a:tc>
                  <a:txBody>
                    <a:bodyPr/>
                    <a:lstStyle/>
                    <a:p>
                      <a:pPr algn="ctr" fontAlgn="t"/>
                      <a:r>
                        <a:rPr lang="en-US" sz="1100" u="none" strike="noStrike">
                          <a:effectLst/>
                        </a:rPr>
                        <a:t>Road Tax</a:t>
                      </a:r>
                      <a:endParaRPr lang="en-US" sz="1100" b="1" i="0" u="none" strike="noStrike">
                        <a:solidFill>
                          <a:srgbClr val="000000"/>
                        </a:solidFill>
                        <a:effectLst/>
                        <a:latin typeface="Calibri" panose="020F0502020204030204" pitchFamily="34" charset="0"/>
                      </a:endParaRPr>
                    </a:p>
                  </a:txBody>
                  <a:tcPr marL="7620" marR="7620" marT="7620" marB="0"/>
                </a:tc>
                <a:tc>
                  <a:txBody>
                    <a:bodyPr/>
                    <a:lstStyle/>
                    <a:p>
                      <a:pPr algn="ctr" fontAlgn="t"/>
                      <a:r>
                        <a:rPr lang="en-US" sz="1100" u="none" strike="noStrike" dirty="0">
                          <a:effectLst/>
                        </a:rPr>
                        <a:t>Cost (lacs)</a:t>
                      </a:r>
                      <a:endParaRPr lang="en-US" sz="1100" b="1" i="0" u="none" strike="noStrike" dirty="0">
                        <a:solidFill>
                          <a:srgbClr val="000000"/>
                        </a:solidFill>
                        <a:effectLst/>
                        <a:latin typeface="Calibri" panose="020F0502020204030204" pitchFamily="34" charset="0"/>
                      </a:endParaRPr>
                    </a:p>
                  </a:txBody>
                  <a:tcPr marL="7620" marR="7620" marT="7620" marB="0"/>
                </a:tc>
                <a:extLst>
                  <a:ext uri="{0D108BD9-81ED-4DB2-BD59-A6C34878D82A}">
                    <a16:rowId xmlns:a16="http://schemas.microsoft.com/office/drawing/2014/main" val="1448959208"/>
                  </a:ext>
                </a:extLst>
              </a:tr>
              <a:tr h="210125">
                <a:tc>
                  <a:txBody>
                    <a:bodyPr/>
                    <a:lstStyle/>
                    <a:p>
                      <a:pPr algn="l" fontAlgn="b"/>
                      <a:r>
                        <a:rPr lang="en-US" sz="1100" u="none" strike="noStrike">
                          <a:effectLst/>
                        </a:rPr>
                        <a:t>Delhi</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0.05</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130000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15.0716305</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77241691"/>
                  </a:ext>
                </a:extLst>
              </a:tr>
              <a:tr h="248146">
                <a:tc>
                  <a:txBody>
                    <a:bodyPr/>
                    <a:lstStyle/>
                    <a:p>
                      <a:pPr algn="l" fontAlgn="b"/>
                      <a:r>
                        <a:rPr lang="en-US" sz="1100" u="none" strike="noStrike">
                          <a:effectLst/>
                        </a:rPr>
                        <a:t>Mumbai</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0.03</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120000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13.9717316</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08990893"/>
                  </a:ext>
                </a:extLst>
              </a:tr>
              <a:tr h="259963">
                <a:tc>
                  <a:txBody>
                    <a:bodyPr/>
                    <a:lstStyle/>
                    <a:p>
                      <a:pPr algn="l" fontAlgn="b"/>
                      <a:r>
                        <a:rPr lang="en-US" sz="1100" u="none" strike="noStrike" dirty="0">
                          <a:effectLst/>
                        </a:rPr>
                        <a:t>Bangalore</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0.04</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140000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16.1717856</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6594156"/>
                  </a:ext>
                </a:extLst>
              </a:tr>
            </a:tbl>
          </a:graphicData>
        </a:graphic>
      </p:graphicFrame>
      <p:graphicFrame>
        <p:nvGraphicFramePr>
          <p:cNvPr id="6" name="Table 5">
            <a:extLst>
              <a:ext uri="{FF2B5EF4-FFF2-40B4-BE49-F238E27FC236}">
                <a16:creationId xmlns:a16="http://schemas.microsoft.com/office/drawing/2014/main" id="{0534D5CA-E03E-463B-9DBB-E8F7A3BFB880}"/>
              </a:ext>
            </a:extLst>
          </p:cNvPr>
          <p:cNvGraphicFramePr>
            <a:graphicFrameLocks noGrp="1"/>
          </p:cNvGraphicFramePr>
          <p:nvPr>
            <p:extLst>
              <p:ext uri="{D42A27DB-BD31-4B8C-83A1-F6EECF244321}">
                <p14:modId xmlns:p14="http://schemas.microsoft.com/office/powerpoint/2010/main" val="1329953698"/>
              </p:ext>
            </p:extLst>
          </p:nvPr>
        </p:nvGraphicFramePr>
        <p:xfrm>
          <a:off x="0" y="1917749"/>
          <a:ext cx="5779944" cy="801617"/>
        </p:xfrm>
        <a:graphic>
          <a:graphicData uri="http://schemas.openxmlformats.org/drawingml/2006/table">
            <a:tbl>
              <a:tblPr>
                <a:tableStyleId>{5C22544A-7EE6-4342-B048-85BDC9FD1C3A}</a:tableStyleId>
              </a:tblPr>
              <a:tblGrid>
                <a:gridCol w="772357">
                  <a:extLst>
                    <a:ext uri="{9D8B030D-6E8A-4147-A177-3AD203B41FA5}">
                      <a16:colId xmlns:a16="http://schemas.microsoft.com/office/drawing/2014/main" val="32368818"/>
                    </a:ext>
                  </a:extLst>
                </a:gridCol>
                <a:gridCol w="754602">
                  <a:extLst>
                    <a:ext uri="{9D8B030D-6E8A-4147-A177-3AD203B41FA5}">
                      <a16:colId xmlns:a16="http://schemas.microsoft.com/office/drawing/2014/main" val="26219111"/>
                    </a:ext>
                  </a:extLst>
                </a:gridCol>
                <a:gridCol w="869608">
                  <a:extLst>
                    <a:ext uri="{9D8B030D-6E8A-4147-A177-3AD203B41FA5}">
                      <a16:colId xmlns:a16="http://schemas.microsoft.com/office/drawing/2014/main" val="2217513504"/>
                    </a:ext>
                  </a:extLst>
                </a:gridCol>
                <a:gridCol w="1893007">
                  <a:extLst>
                    <a:ext uri="{9D8B030D-6E8A-4147-A177-3AD203B41FA5}">
                      <a16:colId xmlns:a16="http://schemas.microsoft.com/office/drawing/2014/main" val="3517385857"/>
                    </a:ext>
                  </a:extLst>
                </a:gridCol>
                <a:gridCol w="627231">
                  <a:extLst>
                    <a:ext uri="{9D8B030D-6E8A-4147-A177-3AD203B41FA5}">
                      <a16:colId xmlns:a16="http://schemas.microsoft.com/office/drawing/2014/main" val="1546822926"/>
                    </a:ext>
                  </a:extLst>
                </a:gridCol>
                <a:gridCol w="863139">
                  <a:extLst>
                    <a:ext uri="{9D8B030D-6E8A-4147-A177-3AD203B41FA5}">
                      <a16:colId xmlns:a16="http://schemas.microsoft.com/office/drawing/2014/main" val="1569464261"/>
                    </a:ext>
                  </a:extLst>
                </a:gridCol>
              </a:tblGrid>
              <a:tr h="239525">
                <a:tc>
                  <a:txBody>
                    <a:bodyPr/>
                    <a:lstStyle/>
                    <a:p>
                      <a:pPr algn="l" fontAlgn="b"/>
                      <a:r>
                        <a:rPr lang="en-US" sz="1100" u="none" strike="noStrike">
                          <a:effectLst/>
                        </a:rPr>
                        <a:t>Delhi</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0.05</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53000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5100</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46900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7.7508434</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50305350"/>
                  </a:ext>
                </a:extLst>
              </a:tr>
              <a:tr h="281046">
                <a:tc>
                  <a:txBody>
                    <a:bodyPr/>
                    <a:lstStyle/>
                    <a:p>
                      <a:pPr algn="l" fontAlgn="b"/>
                      <a:r>
                        <a:rPr lang="en-US" sz="1100" u="none" strike="noStrike">
                          <a:effectLst/>
                        </a:rPr>
                        <a:t>Mumbai</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0.03</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53000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55000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7.831982</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805230184"/>
                  </a:ext>
                </a:extLst>
              </a:tr>
              <a:tr h="281046">
                <a:tc>
                  <a:txBody>
                    <a:bodyPr/>
                    <a:lstStyle/>
                    <a:p>
                      <a:pPr algn="l" fontAlgn="b"/>
                      <a:r>
                        <a:rPr lang="en-US" sz="1100" u="none" strike="noStrike" dirty="0">
                          <a:effectLst/>
                        </a:rPr>
                        <a:t>Bangalore</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0.04</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53000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7.9820528</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8918303"/>
                  </a:ext>
                </a:extLst>
              </a:tr>
            </a:tbl>
          </a:graphicData>
        </a:graphic>
      </p:graphicFrame>
      <p:graphicFrame>
        <p:nvGraphicFramePr>
          <p:cNvPr id="7" name="Table 6">
            <a:extLst>
              <a:ext uri="{FF2B5EF4-FFF2-40B4-BE49-F238E27FC236}">
                <a16:creationId xmlns:a16="http://schemas.microsoft.com/office/drawing/2014/main" id="{0E326ACE-22A1-43B4-97BA-A19D6612BE6E}"/>
              </a:ext>
            </a:extLst>
          </p:cNvPr>
          <p:cNvGraphicFramePr>
            <a:graphicFrameLocks noGrp="1"/>
          </p:cNvGraphicFramePr>
          <p:nvPr>
            <p:extLst>
              <p:ext uri="{D42A27DB-BD31-4B8C-83A1-F6EECF244321}">
                <p14:modId xmlns:p14="http://schemas.microsoft.com/office/powerpoint/2010/main" val="659650616"/>
              </p:ext>
            </p:extLst>
          </p:nvPr>
        </p:nvGraphicFramePr>
        <p:xfrm>
          <a:off x="8468" y="3220223"/>
          <a:ext cx="3684642" cy="918412"/>
        </p:xfrm>
        <a:graphic>
          <a:graphicData uri="http://schemas.openxmlformats.org/drawingml/2006/table">
            <a:tbl>
              <a:tblPr>
                <a:tableStyleId>{5C22544A-7EE6-4342-B048-85BDC9FD1C3A}</a:tableStyleId>
              </a:tblPr>
              <a:tblGrid>
                <a:gridCol w="719501">
                  <a:extLst>
                    <a:ext uri="{9D8B030D-6E8A-4147-A177-3AD203B41FA5}">
                      <a16:colId xmlns:a16="http://schemas.microsoft.com/office/drawing/2014/main" val="3712789103"/>
                    </a:ext>
                  </a:extLst>
                </a:gridCol>
                <a:gridCol w="1697307">
                  <a:extLst>
                    <a:ext uri="{9D8B030D-6E8A-4147-A177-3AD203B41FA5}">
                      <a16:colId xmlns:a16="http://schemas.microsoft.com/office/drawing/2014/main" val="3375435245"/>
                    </a:ext>
                  </a:extLst>
                </a:gridCol>
                <a:gridCol w="633917">
                  <a:extLst>
                    <a:ext uri="{9D8B030D-6E8A-4147-A177-3AD203B41FA5}">
                      <a16:colId xmlns:a16="http://schemas.microsoft.com/office/drawing/2014/main" val="2256028173"/>
                    </a:ext>
                  </a:extLst>
                </a:gridCol>
                <a:gridCol w="633917">
                  <a:extLst>
                    <a:ext uri="{9D8B030D-6E8A-4147-A177-3AD203B41FA5}">
                      <a16:colId xmlns:a16="http://schemas.microsoft.com/office/drawing/2014/main" val="3134808015"/>
                    </a:ext>
                  </a:extLst>
                </a:gridCol>
              </a:tblGrid>
              <a:tr h="229603">
                <a:tc>
                  <a:txBody>
                    <a:bodyPr/>
                    <a:lstStyle/>
                    <a:p>
                      <a:pPr algn="ctr" fontAlgn="t"/>
                      <a:r>
                        <a:rPr lang="en-US" sz="1100" u="none" strike="noStrike">
                          <a:effectLst/>
                        </a:rPr>
                        <a:t>Car model</a:t>
                      </a:r>
                      <a:endParaRPr lang="en-US" sz="1100" b="1" i="0" u="none" strike="noStrike">
                        <a:solidFill>
                          <a:srgbClr val="000000"/>
                        </a:solidFill>
                        <a:effectLst/>
                        <a:latin typeface="Calibri" panose="020F0502020204030204" pitchFamily="34" charset="0"/>
                      </a:endParaRPr>
                    </a:p>
                  </a:txBody>
                  <a:tcPr marL="7620" marR="7620" marT="7620" marB="0"/>
                </a:tc>
                <a:tc>
                  <a:txBody>
                    <a:bodyPr/>
                    <a:lstStyle/>
                    <a:p>
                      <a:pPr algn="ctr" fontAlgn="t"/>
                      <a:r>
                        <a:rPr lang="en-US" sz="1100" u="none" strike="noStrike">
                          <a:effectLst/>
                        </a:rPr>
                        <a:t>Maintenance cost per year</a:t>
                      </a:r>
                      <a:endParaRPr lang="en-US" sz="1100" b="1" i="0" u="none" strike="noStrike">
                        <a:solidFill>
                          <a:srgbClr val="000000"/>
                        </a:solidFill>
                        <a:effectLst/>
                        <a:latin typeface="Calibri" panose="020F0502020204030204" pitchFamily="34" charset="0"/>
                      </a:endParaRPr>
                    </a:p>
                  </a:txBody>
                  <a:tcPr marL="7620" marR="7620" marT="7620" marB="0"/>
                </a:tc>
                <a:tc>
                  <a:txBody>
                    <a:bodyPr/>
                    <a:lstStyle/>
                    <a:p>
                      <a:pPr algn="ctr" fontAlgn="t"/>
                      <a:r>
                        <a:rPr lang="en-US" sz="1100" u="none" strike="noStrike">
                          <a:effectLst/>
                        </a:rPr>
                        <a:t>Road Tax</a:t>
                      </a:r>
                      <a:endParaRPr lang="en-US" sz="1100" b="1" i="0" u="none" strike="noStrike">
                        <a:solidFill>
                          <a:srgbClr val="000000"/>
                        </a:solidFill>
                        <a:effectLst/>
                        <a:latin typeface="Calibri" panose="020F0502020204030204" pitchFamily="34" charset="0"/>
                      </a:endParaRPr>
                    </a:p>
                  </a:txBody>
                  <a:tcPr marL="7620" marR="7620" marT="7620" marB="0"/>
                </a:tc>
                <a:tc>
                  <a:txBody>
                    <a:bodyPr/>
                    <a:lstStyle/>
                    <a:p>
                      <a:pPr algn="ctr" fontAlgn="t"/>
                      <a:r>
                        <a:rPr lang="en-US" sz="1100" u="none" strike="noStrike">
                          <a:effectLst/>
                        </a:rPr>
                        <a:t>Cost</a:t>
                      </a:r>
                      <a:endParaRPr lang="en-US" sz="1100" b="1" i="0" u="none" strike="noStrike">
                        <a:solidFill>
                          <a:srgbClr val="000000"/>
                        </a:solidFill>
                        <a:effectLst/>
                        <a:latin typeface="Calibri" panose="020F0502020204030204" pitchFamily="34" charset="0"/>
                      </a:endParaRPr>
                    </a:p>
                  </a:txBody>
                  <a:tcPr marL="7620" marR="7620" marT="7620" marB="0"/>
                </a:tc>
                <a:extLst>
                  <a:ext uri="{0D108BD9-81ED-4DB2-BD59-A6C34878D82A}">
                    <a16:rowId xmlns:a16="http://schemas.microsoft.com/office/drawing/2014/main" val="1439452732"/>
                  </a:ext>
                </a:extLst>
              </a:tr>
              <a:tr h="229603">
                <a:tc>
                  <a:txBody>
                    <a:bodyPr/>
                    <a:lstStyle/>
                    <a:p>
                      <a:pPr algn="l" fontAlgn="b"/>
                      <a:r>
                        <a:rPr lang="en-US" sz="1100" u="none" strike="noStrike">
                          <a:effectLst/>
                        </a:rPr>
                        <a:t>Hatchback</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3500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40000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6.156346</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202011862"/>
                  </a:ext>
                </a:extLst>
              </a:tr>
              <a:tr h="229603">
                <a:tc>
                  <a:txBody>
                    <a:bodyPr/>
                    <a:lstStyle/>
                    <a:p>
                      <a:pPr algn="l" fontAlgn="b"/>
                      <a:r>
                        <a:rPr lang="en-US" sz="1100" u="none" strike="noStrike">
                          <a:effectLst/>
                        </a:rPr>
                        <a:t>SUV</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120000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13.97173</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29192697"/>
                  </a:ext>
                </a:extLst>
              </a:tr>
              <a:tr h="229603">
                <a:tc>
                  <a:txBody>
                    <a:bodyPr/>
                    <a:lstStyle/>
                    <a:p>
                      <a:pPr algn="l" fontAlgn="b"/>
                      <a:r>
                        <a:rPr lang="en-US" sz="1100" u="none" strike="noStrike">
                          <a:effectLst/>
                        </a:rPr>
                        <a:t>Sedan</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55000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7.831982</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3086015"/>
                  </a:ext>
                </a:extLst>
              </a:tr>
            </a:tbl>
          </a:graphicData>
        </a:graphic>
      </p:graphicFrame>
      <p:sp>
        <p:nvSpPr>
          <p:cNvPr id="8" name="Right Brace 7">
            <a:extLst>
              <a:ext uri="{FF2B5EF4-FFF2-40B4-BE49-F238E27FC236}">
                <a16:creationId xmlns:a16="http://schemas.microsoft.com/office/drawing/2014/main" id="{D1B08A8E-9448-4BBE-9051-42B5D3368BE9}"/>
              </a:ext>
            </a:extLst>
          </p:cNvPr>
          <p:cNvSpPr/>
          <p:nvPr/>
        </p:nvSpPr>
        <p:spPr>
          <a:xfrm>
            <a:off x="5938580" y="370875"/>
            <a:ext cx="195890" cy="741343"/>
          </a:xfrm>
          <a:prstGeom prst="rightBrace">
            <a:avLst>
              <a:gd name="adj1" fmla="val 110948"/>
              <a:gd name="adj2" fmla="val 50000"/>
            </a:avLst>
          </a:prstGeom>
          <a:ln w="19050">
            <a:solidFill>
              <a:schemeClr val="tx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9" name="Table 8">
            <a:extLst>
              <a:ext uri="{FF2B5EF4-FFF2-40B4-BE49-F238E27FC236}">
                <a16:creationId xmlns:a16="http://schemas.microsoft.com/office/drawing/2014/main" id="{117BCC03-A045-46A7-9EB6-D3647A1D3F2F}"/>
              </a:ext>
            </a:extLst>
          </p:cNvPr>
          <p:cNvGraphicFramePr>
            <a:graphicFrameLocks noGrp="1"/>
          </p:cNvGraphicFramePr>
          <p:nvPr>
            <p:extLst>
              <p:ext uri="{D42A27DB-BD31-4B8C-83A1-F6EECF244321}">
                <p14:modId xmlns:p14="http://schemas.microsoft.com/office/powerpoint/2010/main" val="2095202030"/>
              </p:ext>
            </p:extLst>
          </p:nvPr>
        </p:nvGraphicFramePr>
        <p:xfrm>
          <a:off x="0" y="4138635"/>
          <a:ext cx="3693109" cy="657936"/>
        </p:xfrm>
        <a:graphic>
          <a:graphicData uri="http://schemas.openxmlformats.org/drawingml/2006/table">
            <a:tbl>
              <a:tblPr>
                <a:tableStyleId>{5C22544A-7EE6-4342-B048-85BDC9FD1C3A}</a:tableStyleId>
              </a:tblPr>
              <a:tblGrid>
                <a:gridCol w="727969">
                  <a:extLst>
                    <a:ext uri="{9D8B030D-6E8A-4147-A177-3AD203B41FA5}">
                      <a16:colId xmlns:a16="http://schemas.microsoft.com/office/drawing/2014/main" val="2934034880"/>
                    </a:ext>
                  </a:extLst>
                </a:gridCol>
                <a:gridCol w="1671206">
                  <a:extLst>
                    <a:ext uri="{9D8B030D-6E8A-4147-A177-3AD203B41FA5}">
                      <a16:colId xmlns:a16="http://schemas.microsoft.com/office/drawing/2014/main" val="4238299702"/>
                    </a:ext>
                  </a:extLst>
                </a:gridCol>
                <a:gridCol w="646967">
                  <a:extLst>
                    <a:ext uri="{9D8B030D-6E8A-4147-A177-3AD203B41FA5}">
                      <a16:colId xmlns:a16="http://schemas.microsoft.com/office/drawing/2014/main" val="3558106866"/>
                    </a:ext>
                  </a:extLst>
                </a:gridCol>
                <a:gridCol w="646967">
                  <a:extLst>
                    <a:ext uri="{9D8B030D-6E8A-4147-A177-3AD203B41FA5}">
                      <a16:colId xmlns:a16="http://schemas.microsoft.com/office/drawing/2014/main" val="2519129857"/>
                    </a:ext>
                  </a:extLst>
                </a:gridCol>
              </a:tblGrid>
              <a:tr h="219312">
                <a:tc>
                  <a:txBody>
                    <a:bodyPr/>
                    <a:lstStyle/>
                    <a:p>
                      <a:pPr algn="l" fontAlgn="b"/>
                      <a:r>
                        <a:rPr lang="en-US" sz="1100" u="none" strike="noStrike">
                          <a:effectLst/>
                        </a:rPr>
                        <a:t>Hatchback</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3500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30000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5.806155</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33941218"/>
                  </a:ext>
                </a:extLst>
              </a:tr>
              <a:tr h="219312">
                <a:tc>
                  <a:txBody>
                    <a:bodyPr/>
                    <a:lstStyle/>
                    <a:p>
                      <a:pPr algn="l" fontAlgn="b"/>
                      <a:r>
                        <a:rPr lang="en-US" sz="1100" u="none" strike="noStrike">
                          <a:effectLst/>
                        </a:rPr>
                        <a:t>SUV</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130000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15.07163</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327505506"/>
                  </a:ext>
                </a:extLst>
              </a:tr>
              <a:tr h="219312">
                <a:tc>
                  <a:txBody>
                    <a:bodyPr/>
                    <a:lstStyle/>
                    <a:p>
                      <a:pPr algn="l" fontAlgn="b"/>
                      <a:r>
                        <a:rPr lang="en-US" sz="1100" u="none" strike="noStrike">
                          <a:effectLst/>
                        </a:rPr>
                        <a:t>Sedan</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5100</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46900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7.750843</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499949587"/>
                  </a:ext>
                </a:extLst>
              </a:tr>
            </a:tbl>
          </a:graphicData>
        </a:graphic>
      </p:graphicFrame>
      <p:sp>
        <p:nvSpPr>
          <p:cNvPr id="11" name="Right Brace 10">
            <a:extLst>
              <a:ext uri="{FF2B5EF4-FFF2-40B4-BE49-F238E27FC236}">
                <a16:creationId xmlns:a16="http://schemas.microsoft.com/office/drawing/2014/main" id="{DBE85867-44FA-4970-9A5B-662D1DE565DD}"/>
              </a:ext>
            </a:extLst>
          </p:cNvPr>
          <p:cNvSpPr/>
          <p:nvPr/>
        </p:nvSpPr>
        <p:spPr>
          <a:xfrm>
            <a:off x="5938580" y="1188241"/>
            <a:ext cx="195890" cy="653485"/>
          </a:xfrm>
          <a:prstGeom prst="rightBrace">
            <a:avLst>
              <a:gd name="adj1" fmla="val 110948"/>
              <a:gd name="adj2" fmla="val 50000"/>
            </a:avLst>
          </a:prstGeom>
          <a:ln w="19050">
            <a:solidFill>
              <a:schemeClr val="tx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normAutofit/>
          </a:bodyPr>
          <a:lstStyle/>
          <a:p>
            <a:pPr algn="ctr"/>
            <a:endParaRPr lang="en-US"/>
          </a:p>
        </p:txBody>
      </p:sp>
      <p:sp>
        <p:nvSpPr>
          <p:cNvPr id="12" name="Right Brace 11">
            <a:extLst>
              <a:ext uri="{FF2B5EF4-FFF2-40B4-BE49-F238E27FC236}">
                <a16:creationId xmlns:a16="http://schemas.microsoft.com/office/drawing/2014/main" id="{A3A1B7C1-1EFB-417C-B840-C6A4A4C4FC92}"/>
              </a:ext>
            </a:extLst>
          </p:cNvPr>
          <p:cNvSpPr/>
          <p:nvPr/>
        </p:nvSpPr>
        <p:spPr>
          <a:xfrm>
            <a:off x="5938580" y="1917749"/>
            <a:ext cx="195890" cy="801617"/>
          </a:xfrm>
          <a:prstGeom prst="rightBrace">
            <a:avLst>
              <a:gd name="adj1" fmla="val 110948"/>
              <a:gd name="adj2" fmla="val 50000"/>
            </a:avLst>
          </a:prstGeom>
          <a:ln w="19050">
            <a:solidFill>
              <a:schemeClr val="tx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13" name="Table 12">
            <a:extLst>
              <a:ext uri="{FF2B5EF4-FFF2-40B4-BE49-F238E27FC236}">
                <a16:creationId xmlns:a16="http://schemas.microsoft.com/office/drawing/2014/main" id="{A1EFC5E9-486B-43C0-99A3-62BEF5A2927F}"/>
              </a:ext>
            </a:extLst>
          </p:cNvPr>
          <p:cNvGraphicFramePr>
            <a:graphicFrameLocks noGrp="1"/>
          </p:cNvGraphicFramePr>
          <p:nvPr>
            <p:extLst>
              <p:ext uri="{D42A27DB-BD31-4B8C-83A1-F6EECF244321}">
                <p14:modId xmlns:p14="http://schemas.microsoft.com/office/powerpoint/2010/main" val="2104753977"/>
              </p:ext>
            </p:extLst>
          </p:nvPr>
        </p:nvGraphicFramePr>
        <p:xfrm>
          <a:off x="8467" y="4805910"/>
          <a:ext cx="3684642" cy="751995"/>
        </p:xfrm>
        <a:graphic>
          <a:graphicData uri="http://schemas.openxmlformats.org/drawingml/2006/table">
            <a:tbl>
              <a:tblPr>
                <a:tableStyleId>{5C22544A-7EE6-4342-B048-85BDC9FD1C3A}</a:tableStyleId>
              </a:tblPr>
              <a:tblGrid>
                <a:gridCol w="726363">
                  <a:extLst>
                    <a:ext uri="{9D8B030D-6E8A-4147-A177-3AD203B41FA5}">
                      <a16:colId xmlns:a16="http://schemas.microsoft.com/office/drawing/2014/main" val="178285515"/>
                    </a:ext>
                  </a:extLst>
                </a:gridCol>
                <a:gridCol w="1690445">
                  <a:extLst>
                    <a:ext uri="{9D8B030D-6E8A-4147-A177-3AD203B41FA5}">
                      <a16:colId xmlns:a16="http://schemas.microsoft.com/office/drawing/2014/main" val="1563707606"/>
                    </a:ext>
                  </a:extLst>
                </a:gridCol>
                <a:gridCol w="633917">
                  <a:extLst>
                    <a:ext uri="{9D8B030D-6E8A-4147-A177-3AD203B41FA5}">
                      <a16:colId xmlns:a16="http://schemas.microsoft.com/office/drawing/2014/main" val="1541496283"/>
                    </a:ext>
                  </a:extLst>
                </a:gridCol>
                <a:gridCol w="633917">
                  <a:extLst>
                    <a:ext uri="{9D8B030D-6E8A-4147-A177-3AD203B41FA5}">
                      <a16:colId xmlns:a16="http://schemas.microsoft.com/office/drawing/2014/main" val="3218633436"/>
                    </a:ext>
                  </a:extLst>
                </a:gridCol>
              </a:tblGrid>
              <a:tr h="250665">
                <a:tc>
                  <a:txBody>
                    <a:bodyPr/>
                    <a:lstStyle/>
                    <a:p>
                      <a:pPr algn="l" fontAlgn="b"/>
                      <a:r>
                        <a:rPr lang="en-US" sz="1100" u="none" strike="noStrike">
                          <a:effectLst/>
                        </a:rPr>
                        <a:t>Hatchback</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3500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35000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6.306443</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69369382"/>
                  </a:ext>
                </a:extLst>
              </a:tr>
              <a:tr h="250665">
                <a:tc>
                  <a:txBody>
                    <a:bodyPr/>
                    <a:lstStyle/>
                    <a:p>
                      <a:pPr algn="l" fontAlgn="b"/>
                      <a:r>
                        <a:rPr lang="en-US" sz="1100" u="none" strike="noStrike">
                          <a:effectLst/>
                        </a:rPr>
                        <a:t>SUV</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7100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140000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16.17179</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33052447"/>
                  </a:ext>
                </a:extLst>
              </a:tr>
              <a:tr h="250665">
                <a:tc>
                  <a:txBody>
                    <a:bodyPr/>
                    <a:lstStyle/>
                    <a:p>
                      <a:pPr algn="l" fontAlgn="b"/>
                      <a:r>
                        <a:rPr lang="en-US" sz="1100" u="none" strike="noStrike">
                          <a:effectLst/>
                        </a:rPr>
                        <a:t>Sedan</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5100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a:effectLst/>
                        </a:rPr>
                        <a:t>50000</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7.982053</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10298117"/>
                  </a:ext>
                </a:extLst>
              </a:tr>
            </a:tbl>
          </a:graphicData>
        </a:graphic>
      </p:graphicFrame>
      <p:sp>
        <p:nvSpPr>
          <p:cNvPr id="14" name="Right Brace 13">
            <a:extLst>
              <a:ext uri="{FF2B5EF4-FFF2-40B4-BE49-F238E27FC236}">
                <a16:creationId xmlns:a16="http://schemas.microsoft.com/office/drawing/2014/main" id="{29442CFF-3F53-4B13-82C2-A92DB75A1985}"/>
              </a:ext>
            </a:extLst>
          </p:cNvPr>
          <p:cNvSpPr/>
          <p:nvPr/>
        </p:nvSpPr>
        <p:spPr>
          <a:xfrm>
            <a:off x="3693109" y="4805910"/>
            <a:ext cx="195890" cy="653485"/>
          </a:xfrm>
          <a:prstGeom prst="rightBrace">
            <a:avLst>
              <a:gd name="adj1" fmla="val 110948"/>
              <a:gd name="adj2" fmla="val 50000"/>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Right Brace 14">
            <a:extLst>
              <a:ext uri="{FF2B5EF4-FFF2-40B4-BE49-F238E27FC236}">
                <a16:creationId xmlns:a16="http://schemas.microsoft.com/office/drawing/2014/main" id="{B6FB88DE-B49A-4F7D-B7D7-B8756096B7A8}"/>
              </a:ext>
            </a:extLst>
          </p:cNvPr>
          <p:cNvSpPr/>
          <p:nvPr/>
        </p:nvSpPr>
        <p:spPr>
          <a:xfrm>
            <a:off x="3701577" y="4152425"/>
            <a:ext cx="195890" cy="653485"/>
          </a:xfrm>
          <a:prstGeom prst="rightBrace">
            <a:avLst>
              <a:gd name="adj1" fmla="val 110948"/>
              <a:gd name="adj2" fmla="val 50000"/>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Right Brace 15">
            <a:extLst>
              <a:ext uri="{FF2B5EF4-FFF2-40B4-BE49-F238E27FC236}">
                <a16:creationId xmlns:a16="http://schemas.microsoft.com/office/drawing/2014/main" id="{4C2544A5-DF1F-458F-A00E-0272FE3619F6}"/>
              </a:ext>
            </a:extLst>
          </p:cNvPr>
          <p:cNvSpPr/>
          <p:nvPr/>
        </p:nvSpPr>
        <p:spPr>
          <a:xfrm>
            <a:off x="3701577" y="3485150"/>
            <a:ext cx="195890" cy="653485"/>
          </a:xfrm>
          <a:prstGeom prst="rightBrace">
            <a:avLst>
              <a:gd name="adj1" fmla="val 110948"/>
              <a:gd name="adj2" fmla="val 50000"/>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A5D72F5B-77D1-4091-B289-C07875CAF252}"/>
              </a:ext>
            </a:extLst>
          </p:cNvPr>
          <p:cNvSpPr txBox="1"/>
          <p:nvPr/>
        </p:nvSpPr>
        <p:spPr>
          <a:xfrm>
            <a:off x="6134470" y="603046"/>
            <a:ext cx="843379" cy="276999"/>
          </a:xfrm>
          <a:prstGeom prst="rect">
            <a:avLst/>
          </a:prstGeom>
          <a:noFill/>
        </p:spPr>
        <p:txBody>
          <a:bodyPr wrap="square" rtlCol="0">
            <a:spAutoFit/>
          </a:bodyPr>
          <a:lstStyle/>
          <a:p>
            <a:r>
              <a:rPr lang="en-US" sz="1200" dirty="0">
                <a:latin typeface="Segoe UI Light" panose="020B0502040204020203" pitchFamily="34" charset="0"/>
                <a:cs typeface="Segoe UI Light" panose="020B0502040204020203" pitchFamily="34" charset="0"/>
              </a:rPr>
              <a:t>SUV</a:t>
            </a:r>
          </a:p>
        </p:txBody>
      </p:sp>
      <p:sp>
        <p:nvSpPr>
          <p:cNvPr id="18" name="TextBox 17">
            <a:extLst>
              <a:ext uri="{FF2B5EF4-FFF2-40B4-BE49-F238E27FC236}">
                <a16:creationId xmlns:a16="http://schemas.microsoft.com/office/drawing/2014/main" id="{E7331A09-D34D-47CC-B98D-DB83B7468128}"/>
              </a:ext>
            </a:extLst>
          </p:cNvPr>
          <p:cNvSpPr txBox="1"/>
          <p:nvPr/>
        </p:nvSpPr>
        <p:spPr>
          <a:xfrm>
            <a:off x="6107834" y="1376483"/>
            <a:ext cx="1056445" cy="276999"/>
          </a:xfrm>
          <a:prstGeom prst="rect">
            <a:avLst/>
          </a:prstGeom>
          <a:noFill/>
        </p:spPr>
        <p:txBody>
          <a:bodyPr wrap="square" rtlCol="0">
            <a:spAutoFit/>
          </a:bodyPr>
          <a:lstStyle/>
          <a:p>
            <a:r>
              <a:rPr lang="en-US" sz="1200" dirty="0">
                <a:latin typeface="Segoe UI Light" panose="020B0502040204020203" pitchFamily="34" charset="0"/>
                <a:cs typeface="Segoe UI Light" panose="020B0502040204020203" pitchFamily="34" charset="0"/>
              </a:rPr>
              <a:t>Hatchback</a:t>
            </a:r>
          </a:p>
        </p:txBody>
      </p:sp>
      <p:sp>
        <p:nvSpPr>
          <p:cNvPr id="19" name="TextBox 18">
            <a:extLst>
              <a:ext uri="{FF2B5EF4-FFF2-40B4-BE49-F238E27FC236}">
                <a16:creationId xmlns:a16="http://schemas.microsoft.com/office/drawing/2014/main" id="{5CA4FFB4-0617-4BDD-81E7-88C6F7BE843F}"/>
              </a:ext>
            </a:extLst>
          </p:cNvPr>
          <p:cNvSpPr txBox="1"/>
          <p:nvPr/>
        </p:nvSpPr>
        <p:spPr>
          <a:xfrm>
            <a:off x="6107834" y="2180057"/>
            <a:ext cx="843379" cy="276999"/>
          </a:xfrm>
          <a:prstGeom prst="rect">
            <a:avLst/>
          </a:prstGeom>
          <a:noFill/>
        </p:spPr>
        <p:txBody>
          <a:bodyPr wrap="square" rtlCol="0">
            <a:spAutoFit/>
          </a:bodyPr>
          <a:lstStyle/>
          <a:p>
            <a:r>
              <a:rPr lang="en-US" sz="1200" dirty="0">
                <a:latin typeface="Segoe UI Light" panose="020B0502040204020203" pitchFamily="34" charset="0"/>
                <a:cs typeface="Segoe UI Light" panose="020B0502040204020203" pitchFamily="34" charset="0"/>
              </a:rPr>
              <a:t>Sedan</a:t>
            </a:r>
          </a:p>
        </p:txBody>
      </p:sp>
      <p:sp>
        <p:nvSpPr>
          <p:cNvPr id="20" name="TextBox 19">
            <a:extLst>
              <a:ext uri="{FF2B5EF4-FFF2-40B4-BE49-F238E27FC236}">
                <a16:creationId xmlns:a16="http://schemas.microsoft.com/office/drawing/2014/main" id="{38A9F92A-2603-4697-94FC-2B034E6788FC}"/>
              </a:ext>
            </a:extLst>
          </p:cNvPr>
          <p:cNvSpPr txBox="1"/>
          <p:nvPr/>
        </p:nvSpPr>
        <p:spPr>
          <a:xfrm>
            <a:off x="3843910" y="4326878"/>
            <a:ext cx="1056445" cy="276999"/>
          </a:xfrm>
          <a:prstGeom prst="rect">
            <a:avLst/>
          </a:prstGeom>
          <a:noFill/>
        </p:spPr>
        <p:txBody>
          <a:bodyPr wrap="square" rtlCol="0">
            <a:spAutoFit/>
          </a:bodyPr>
          <a:lstStyle/>
          <a:p>
            <a:r>
              <a:rPr lang="en-US" sz="1200" dirty="0">
                <a:latin typeface="Segoe UI Light" panose="020B0502040204020203" pitchFamily="34" charset="0"/>
                <a:cs typeface="Segoe UI Light" panose="020B0502040204020203" pitchFamily="34" charset="0"/>
              </a:rPr>
              <a:t>Delhi</a:t>
            </a:r>
          </a:p>
        </p:txBody>
      </p:sp>
      <p:sp>
        <p:nvSpPr>
          <p:cNvPr id="21" name="TextBox 20">
            <a:extLst>
              <a:ext uri="{FF2B5EF4-FFF2-40B4-BE49-F238E27FC236}">
                <a16:creationId xmlns:a16="http://schemas.microsoft.com/office/drawing/2014/main" id="{74DCD7E2-2024-49F0-8D60-94969DB60609}"/>
              </a:ext>
            </a:extLst>
          </p:cNvPr>
          <p:cNvSpPr txBox="1"/>
          <p:nvPr/>
        </p:nvSpPr>
        <p:spPr>
          <a:xfrm>
            <a:off x="3888999" y="3666868"/>
            <a:ext cx="1056445" cy="276999"/>
          </a:xfrm>
          <a:prstGeom prst="rect">
            <a:avLst/>
          </a:prstGeom>
          <a:noFill/>
        </p:spPr>
        <p:txBody>
          <a:bodyPr wrap="square" rtlCol="0">
            <a:spAutoFit/>
          </a:bodyPr>
          <a:lstStyle/>
          <a:p>
            <a:r>
              <a:rPr lang="en-US" sz="1200" dirty="0">
                <a:latin typeface="Segoe UI Light" panose="020B0502040204020203" pitchFamily="34" charset="0"/>
                <a:cs typeface="Segoe UI Light" panose="020B0502040204020203" pitchFamily="34" charset="0"/>
              </a:rPr>
              <a:t>Mumbai</a:t>
            </a:r>
          </a:p>
        </p:txBody>
      </p:sp>
      <p:sp>
        <p:nvSpPr>
          <p:cNvPr id="22" name="TextBox 21">
            <a:extLst>
              <a:ext uri="{FF2B5EF4-FFF2-40B4-BE49-F238E27FC236}">
                <a16:creationId xmlns:a16="http://schemas.microsoft.com/office/drawing/2014/main" id="{0B2A9767-233A-4753-8ED7-77A8B39920D3}"/>
              </a:ext>
            </a:extLst>
          </p:cNvPr>
          <p:cNvSpPr txBox="1"/>
          <p:nvPr/>
        </p:nvSpPr>
        <p:spPr>
          <a:xfrm>
            <a:off x="3843910" y="4994152"/>
            <a:ext cx="1056445" cy="276999"/>
          </a:xfrm>
          <a:prstGeom prst="rect">
            <a:avLst/>
          </a:prstGeom>
          <a:noFill/>
        </p:spPr>
        <p:txBody>
          <a:bodyPr wrap="square" rtlCol="0">
            <a:spAutoFit/>
          </a:bodyPr>
          <a:lstStyle/>
          <a:p>
            <a:r>
              <a:rPr lang="en-US" sz="1200" dirty="0">
                <a:latin typeface="Segoe UI Light" panose="020B0502040204020203" pitchFamily="34" charset="0"/>
                <a:cs typeface="Segoe UI Light" panose="020B0502040204020203" pitchFamily="34" charset="0"/>
              </a:rPr>
              <a:t>Bangalore</a:t>
            </a:r>
          </a:p>
        </p:txBody>
      </p:sp>
      <p:sp>
        <p:nvSpPr>
          <p:cNvPr id="23" name="Rectangle: Rounded Corners 22">
            <a:extLst>
              <a:ext uri="{FF2B5EF4-FFF2-40B4-BE49-F238E27FC236}">
                <a16:creationId xmlns:a16="http://schemas.microsoft.com/office/drawing/2014/main" id="{A990EE3F-B029-406E-BFF6-DD984E840232}"/>
              </a:ext>
            </a:extLst>
          </p:cNvPr>
          <p:cNvSpPr/>
          <p:nvPr/>
        </p:nvSpPr>
        <p:spPr bwMode="auto">
          <a:xfrm>
            <a:off x="4722917" y="2981674"/>
            <a:ext cx="4048219" cy="3173572"/>
          </a:xfrm>
          <a:prstGeom prst="roundRect">
            <a:avLst/>
          </a:prstGeom>
          <a:solidFill>
            <a:schemeClr val="bg1">
              <a:lumMod val="95000"/>
            </a:schemeClr>
          </a:solidFill>
          <a:ln w="12700" cap="flat" cmpd="sng" algn="ctr">
            <a:noFill/>
            <a:prstDash val="solid"/>
            <a:round/>
            <a:headEnd type="none" w="med" len="med"/>
            <a:tailEnd type="none"/>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base" latinLnBrk="0" hangingPunct="1">
              <a:lnSpc>
                <a:spcPct val="100000"/>
              </a:lnSpc>
              <a:spcBef>
                <a:spcPct val="20000"/>
              </a:spcBef>
              <a:spcAft>
                <a:spcPct val="0"/>
              </a:spcAft>
              <a:buClrTx/>
              <a:buSzTx/>
              <a:buFontTx/>
              <a:buNone/>
              <a:tabLst/>
              <a:defRPr/>
            </a:pPr>
            <a:r>
              <a:rPr lang="en-US" sz="1600" b="1" i="1" dirty="0">
                <a:solidFill>
                  <a:srgbClr val="53565A"/>
                </a:solidFill>
                <a:latin typeface="Segoe UI Semilight" panose="020B0402040204020203" pitchFamily="34" charset="0"/>
                <a:cs typeface="Segoe UI Semilight" panose="020B0402040204020203" pitchFamily="34" charset="0"/>
              </a:rPr>
              <a:t>Asked answers</a:t>
            </a:r>
            <a:r>
              <a:rPr kumimoji="0" lang="en-US" sz="1600" b="1" i="1" u="none" strike="noStrike" kern="1200" cap="none" spc="0" normalizeH="0" baseline="0" noProof="0" dirty="0">
                <a:ln>
                  <a:noFill/>
                </a:ln>
                <a:solidFill>
                  <a:srgbClr val="53565A"/>
                </a:solidFill>
                <a:effectLst/>
                <a:uLnTx/>
                <a:uFillTx/>
                <a:latin typeface="Segoe UI Semilight" panose="020B0402040204020203" pitchFamily="34" charset="0"/>
                <a:cs typeface="Segoe UI Semilight" panose="020B0402040204020203" pitchFamily="34" charset="0"/>
              </a:rPr>
              <a:t>:</a:t>
            </a:r>
          </a:p>
          <a:p>
            <a:pPr marL="228600" marR="0" lvl="0" indent="-228600" algn="l" defTabSz="914400" rtl="0" eaLnBrk="1" fontAlgn="base" latinLnBrk="0" hangingPunct="1">
              <a:lnSpc>
                <a:spcPct val="100000"/>
              </a:lnSpc>
              <a:spcBef>
                <a:spcPct val="20000"/>
              </a:spcBef>
              <a:spcAft>
                <a:spcPct val="0"/>
              </a:spcAft>
              <a:buClrTx/>
              <a:buSzTx/>
              <a:buFontTx/>
              <a:buAutoNum type="arabicPeriod"/>
              <a:tabLst/>
              <a:defRPr/>
            </a:pPr>
            <a:r>
              <a:rPr kumimoji="0" lang="en-US" sz="1600" b="0" i="1" u="none" strike="noStrike" kern="1200" cap="none" spc="0" normalizeH="0" baseline="0" noProof="0" dirty="0">
                <a:ln>
                  <a:noFill/>
                </a:ln>
                <a:solidFill>
                  <a:srgbClr val="53565A"/>
                </a:solidFill>
                <a:effectLst/>
                <a:uLnTx/>
                <a:uFillTx/>
                <a:latin typeface="Segoe UI Semilight" panose="020B0402040204020203" pitchFamily="34" charset="0"/>
                <a:cs typeface="Segoe UI Semilight" panose="020B0402040204020203" pitchFamily="34" charset="0"/>
              </a:rPr>
              <a:t>An Hatchback or a Sedan will be the most preferred vehicle to buy if a person has a budget of 8 lakhs and has out 4 lakhs as down payment.</a:t>
            </a:r>
          </a:p>
          <a:p>
            <a:pPr marL="228600" marR="0" lvl="0" indent="-228600" algn="l" defTabSz="914400" rtl="0" eaLnBrk="1" fontAlgn="base" latinLnBrk="0" hangingPunct="1">
              <a:lnSpc>
                <a:spcPct val="100000"/>
              </a:lnSpc>
              <a:spcBef>
                <a:spcPct val="20000"/>
              </a:spcBef>
              <a:spcAft>
                <a:spcPct val="0"/>
              </a:spcAft>
              <a:buClrTx/>
              <a:buSzTx/>
              <a:buFontTx/>
              <a:buAutoNum type="arabicPeriod"/>
              <a:tabLst/>
              <a:defRPr/>
            </a:pPr>
            <a:r>
              <a:rPr lang="en-US" sz="1600" i="1" dirty="0">
                <a:solidFill>
                  <a:srgbClr val="53565A"/>
                </a:solidFill>
                <a:latin typeface="Segoe UI Semilight" panose="020B0402040204020203" pitchFamily="34" charset="0"/>
                <a:cs typeface="Segoe UI Semilight" panose="020B0402040204020203" pitchFamily="34" charset="0"/>
              </a:rPr>
              <a:t>1.72 Lacs, 1.49 Lacs, 1.83 Lacs in Mumbai, Delhi and Bangalore respectively for a Hatchback</a:t>
            </a:r>
          </a:p>
          <a:p>
            <a:pPr marL="228600" marR="0" lvl="0" indent="-228600" algn="l" defTabSz="914400" rtl="0" eaLnBrk="1" fontAlgn="base" latinLnBrk="0" hangingPunct="1">
              <a:lnSpc>
                <a:spcPct val="100000"/>
              </a:lnSpc>
              <a:spcBef>
                <a:spcPct val="20000"/>
              </a:spcBef>
              <a:spcAft>
                <a:spcPct val="0"/>
              </a:spcAft>
              <a:buClrTx/>
              <a:buSzTx/>
              <a:buFontTx/>
              <a:buAutoNum type="arabicPeriod"/>
              <a:tabLst/>
              <a:defRPr/>
            </a:pPr>
            <a:r>
              <a:rPr kumimoji="0" lang="en-US" sz="1600" b="0" i="1" u="none" strike="noStrike" kern="1200" cap="none" spc="0" normalizeH="0" baseline="0" noProof="0" dirty="0">
                <a:ln>
                  <a:noFill/>
                </a:ln>
                <a:solidFill>
                  <a:srgbClr val="53565A"/>
                </a:solidFill>
                <a:effectLst/>
                <a:uLnTx/>
                <a:uFillTx/>
                <a:latin typeface="Segoe UI Semilight" panose="020B0402040204020203" pitchFamily="34" charset="0"/>
                <a:cs typeface="Segoe UI Semilight" panose="020B0402040204020203" pitchFamily="34" charset="0"/>
              </a:rPr>
              <a:t>1.77 Lacs, 1.54 lacs, 1.88 Lacs in Mumbai, Delhi and Bangalore respectively for a Sedan</a:t>
            </a:r>
          </a:p>
        </p:txBody>
      </p:sp>
    </p:spTree>
    <p:extLst>
      <p:ext uri="{BB962C8B-B14F-4D97-AF65-F5344CB8AC3E}">
        <p14:creationId xmlns:p14="http://schemas.microsoft.com/office/powerpoint/2010/main" val="1120557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60750C-BD9C-4CE7-823A-1D36C15FA87C}"/>
              </a:ext>
            </a:extLst>
          </p:cNvPr>
          <p:cNvSpPr>
            <a:spLocks noGrp="1"/>
          </p:cNvSpPr>
          <p:nvPr>
            <p:ph idx="1"/>
          </p:nvPr>
        </p:nvSpPr>
        <p:spPr>
          <a:xfrm>
            <a:off x="457199" y="914755"/>
            <a:ext cx="8225153" cy="4636008"/>
          </a:xfrm>
        </p:spPr>
        <p:txBody>
          <a:bodyPr/>
          <a:lstStyle/>
          <a:p>
            <a:r>
              <a:rPr lang="en-US" dirty="0">
                <a:latin typeface="Segoe UI Historic" panose="020B0502040204020203" pitchFamily="34" charset="0"/>
                <a:ea typeface="Segoe UI Historic" panose="020B0502040204020203" pitchFamily="34" charset="0"/>
                <a:cs typeface="Segoe UI Historic" panose="020B0502040204020203" pitchFamily="34" charset="0"/>
              </a:rPr>
              <a:t>In addition to Subsidy rates, Insurance and EMI, Road Tax, Electricity Prices, parameters equally used to determine the operational cost:</a:t>
            </a:r>
          </a:p>
          <a:p>
            <a:pPr lvl="1"/>
            <a:r>
              <a:rPr lang="en-US" dirty="0">
                <a:latin typeface="Segoe UI Historic" panose="020B0502040204020203" pitchFamily="34" charset="0"/>
                <a:ea typeface="Segoe UI Historic" panose="020B0502040204020203" pitchFamily="34" charset="0"/>
                <a:cs typeface="Segoe UI Historic" panose="020B0502040204020203" pitchFamily="34" charset="0"/>
              </a:rPr>
              <a:t>Economic Demographic data for potential states</a:t>
            </a:r>
          </a:p>
          <a:p>
            <a:pPr lvl="1"/>
            <a:r>
              <a:rPr lang="en-US" dirty="0">
                <a:latin typeface="Segoe UI Historic" panose="020B0502040204020203" pitchFamily="34" charset="0"/>
                <a:ea typeface="Segoe UI Historic" panose="020B0502040204020203" pitchFamily="34" charset="0"/>
                <a:cs typeface="Segoe UI Historic" panose="020B0502040204020203" pitchFamily="34" charset="0"/>
              </a:rPr>
              <a:t>Addition of more Financing companies</a:t>
            </a:r>
          </a:p>
          <a:p>
            <a:pPr lvl="1"/>
            <a:r>
              <a:rPr lang="en-US" dirty="0">
                <a:latin typeface="Segoe UI Historic" panose="020B0502040204020203" pitchFamily="34" charset="0"/>
                <a:ea typeface="Segoe UI Historic" panose="020B0502040204020203" pitchFamily="34" charset="0"/>
                <a:cs typeface="Segoe UI Historic" panose="020B0502040204020203" pitchFamily="34" charset="0"/>
              </a:rPr>
              <a:t>Safety Check (Star Rating by NCAP)</a:t>
            </a:r>
          </a:p>
          <a:p>
            <a:pPr lvl="1"/>
            <a:r>
              <a:rPr lang="en-US" dirty="0">
                <a:latin typeface="Segoe UI Historic" panose="020B0502040204020203" pitchFamily="34" charset="0"/>
                <a:ea typeface="Segoe UI Historic" panose="020B0502040204020203" pitchFamily="34" charset="0"/>
                <a:cs typeface="Segoe UI Historic" panose="020B0502040204020203" pitchFamily="34" charset="0"/>
              </a:rPr>
              <a:t>Geographic data for space planning for opening up a Repo</a:t>
            </a:r>
          </a:p>
          <a:p>
            <a:r>
              <a:rPr lang="en-US" dirty="0">
                <a:latin typeface="Segoe UI Historic" panose="020B0502040204020203" pitchFamily="34" charset="0"/>
                <a:ea typeface="Segoe UI Historic" panose="020B0502040204020203" pitchFamily="34" charset="0"/>
                <a:cs typeface="Segoe UI Historic" panose="020B0502040204020203" pitchFamily="34" charset="0"/>
              </a:rPr>
              <a:t>Errors:</a:t>
            </a:r>
          </a:p>
          <a:p>
            <a:pPr lvl="1"/>
            <a:r>
              <a:rPr lang="en-US" dirty="0">
                <a:latin typeface="Segoe UI Historic" panose="020B0502040204020203" pitchFamily="34" charset="0"/>
                <a:ea typeface="Segoe UI Historic" panose="020B0502040204020203" pitchFamily="34" charset="0"/>
                <a:cs typeface="Segoe UI Historic" panose="020B0502040204020203" pitchFamily="34" charset="0"/>
              </a:rPr>
              <a:t>Hatchbacks and sedans have different Engine Displacement values(cc) across multiple databases</a:t>
            </a:r>
          </a:p>
          <a:p>
            <a:pPr lvl="1"/>
            <a:r>
              <a:rPr lang="en-US" dirty="0">
                <a:latin typeface="Segoe UI Historic" panose="020B0502040204020203" pitchFamily="34" charset="0"/>
                <a:ea typeface="Segoe UI Historic" panose="020B0502040204020203" pitchFamily="34" charset="0"/>
                <a:cs typeface="Segoe UI Historic" panose="020B0502040204020203" pitchFamily="34" charset="0"/>
              </a:rPr>
              <a:t>Contribution of financers like Bijuj is 0% although they are accepted to finance</a:t>
            </a:r>
          </a:p>
          <a:p>
            <a:pPr lvl="1"/>
            <a:r>
              <a:rPr lang="en-US" dirty="0">
                <a:latin typeface="Segoe UI Historic" panose="020B0502040204020203" pitchFamily="34" charset="0"/>
                <a:ea typeface="Segoe UI Historic" panose="020B0502040204020203" pitchFamily="34" charset="0"/>
                <a:cs typeface="Segoe UI Historic" panose="020B0502040204020203" pitchFamily="34" charset="0"/>
              </a:rPr>
              <a:t>Model ID of vehicles were not updated</a:t>
            </a:r>
          </a:p>
          <a:p>
            <a:pPr lvl="1"/>
            <a:r>
              <a:rPr lang="en-US" dirty="0">
                <a:latin typeface="Segoe UI Historic" panose="020B0502040204020203" pitchFamily="34" charset="0"/>
                <a:ea typeface="Segoe UI Historic" panose="020B0502040204020203" pitchFamily="34" charset="0"/>
                <a:cs typeface="Segoe UI Historic" panose="020B0502040204020203" pitchFamily="34" charset="0"/>
              </a:rPr>
              <a:t>Name of financers are missing from Sales dataset</a:t>
            </a:r>
          </a:p>
          <a:p>
            <a:pPr lvl="1"/>
            <a:r>
              <a:rPr lang="en-US" dirty="0">
                <a:latin typeface="Segoe UI Historic" panose="020B0502040204020203" pitchFamily="34" charset="0"/>
                <a:ea typeface="Segoe UI Historic" panose="020B0502040204020203" pitchFamily="34" charset="0"/>
                <a:cs typeface="Segoe UI Historic" panose="020B0502040204020203" pitchFamily="34" charset="0"/>
              </a:rPr>
              <a:t>Mileage for EVs should be higher.</a:t>
            </a:r>
          </a:p>
          <a:p>
            <a:pPr lvl="1"/>
            <a:endParaRPr lang="en-US" dirty="0"/>
          </a:p>
        </p:txBody>
      </p:sp>
      <p:grpSp>
        <p:nvGrpSpPr>
          <p:cNvPr id="4" name="Group 3">
            <a:extLst>
              <a:ext uri="{FF2B5EF4-FFF2-40B4-BE49-F238E27FC236}">
                <a16:creationId xmlns:a16="http://schemas.microsoft.com/office/drawing/2014/main" id="{8EDB7E98-6A0B-409A-8985-5B645450BDAB}"/>
              </a:ext>
            </a:extLst>
          </p:cNvPr>
          <p:cNvGrpSpPr/>
          <p:nvPr/>
        </p:nvGrpSpPr>
        <p:grpSpPr>
          <a:xfrm>
            <a:off x="328572" y="167656"/>
            <a:ext cx="8482408" cy="518144"/>
            <a:chOff x="457200" y="891960"/>
            <a:chExt cx="8060633" cy="518144"/>
          </a:xfrm>
        </p:grpSpPr>
        <p:grpSp>
          <p:nvGrpSpPr>
            <p:cNvPr id="5" name="Group 4">
              <a:extLst>
                <a:ext uri="{FF2B5EF4-FFF2-40B4-BE49-F238E27FC236}">
                  <a16:creationId xmlns:a16="http://schemas.microsoft.com/office/drawing/2014/main" id="{5EC020A8-ABC3-4667-9AE0-D3466C86AFBF}"/>
                </a:ext>
              </a:extLst>
            </p:cNvPr>
            <p:cNvGrpSpPr/>
            <p:nvPr/>
          </p:nvGrpSpPr>
          <p:grpSpPr>
            <a:xfrm>
              <a:off x="457200" y="891960"/>
              <a:ext cx="8060633" cy="518144"/>
              <a:chOff x="1" y="0"/>
              <a:chExt cx="12191998" cy="700178"/>
            </a:xfrm>
          </p:grpSpPr>
          <p:sp>
            <p:nvSpPr>
              <p:cNvPr id="7" name="Freeform: Shape 24">
                <a:extLst>
                  <a:ext uri="{FF2B5EF4-FFF2-40B4-BE49-F238E27FC236}">
                    <a16:creationId xmlns:a16="http://schemas.microsoft.com/office/drawing/2014/main" id="{0C3B2D28-2F00-47A1-A7BD-875C6A736A25}"/>
                  </a:ext>
                </a:extLst>
              </p:cNvPr>
              <p:cNvSpPr/>
              <p:nvPr/>
            </p:nvSpPr>
            <p:spPr bwMode="auto">
              <a:xfrm>
                <a:off x="1" y="0"/>
                <a:ext cx="1103149" cy="700178"/>
              </a:xfrm>
              <a:custGeom>
                <a:avLst/>
                <a:gdLst>
                  <a:gd name="connsiteX0" fmla="*/ 0 w 1103149"/>
                  <a:gd name="connsiteY0" fmla="*/ 0 h 700178"/>
                  <a:gd name="connsiteX1" fmla="*/ 698901 w 1103149"/>
                  <a:gd name="connsiteY1" fmla="*/ 0 h 700178"/>
                  <a:gd name="connsiteX2" fmla="*/ 1103149 w 1103149"/>
                  <a:gd name="connsiteY2" fmla="*/ 700178 h 700178"/>
                  <a:gd name="connsiteX3" fmla="*/ 0 w 1103149"/>
                  <a:gd name="connsiteY3" fmla="*/ 700178 h 700178"/>
                </a:gdLst>
                <a:ahLst/>
                <a:cxnLst>
                  <a:cxn ang="0">
                    <a:pos x="connsiteX0" y="connsiteY0"/>
                  </a:cxn>
                  <a:cxn ang="0">
                    <a:pos x="connsiteX1" y="connsiteY1"/>
                  </a:cxn>
                  <a:cxn ang="0">
                    <a:pos x="connsiteX2" y="connsiteY2"/>
                  </a:cxn>
                  <a:cxn ang="0">
                    <a:pos x="connsiteX3" y="connsiteY3"/>
                  </a:cxn>
                </a:cxnLst>
                <a:rect l="l" t="t" r="r" b="b"/>
                <a:pathLst>
                  <a:path w="1103149" h="700178">
                    <a:moveTo>
                      <a:pt x="0" y="0"/>
                    </a:moveTo>
                    <a:lnTo>
                      <a:pt x="698901" y="0"/>
                    </a:lnTo>
                    <a:lnTo>
                      <a:pt x="1103149" y="700178"/>
                    </a:lnTo>
                    <a:lnTo>
                      <a:pt x="0" y="700178"/>
                    </a:lnTo>
                    <a:close/>
                  </a:path>
                </a:pathLst>
              </a:custGeom>
              <a:solidFill>
                <a:schemeClr val="bg2"/>
              </a:solidFill>
              <a:ln w="19050" cap="flat" cmpd="sng" algn="ctr">
                <a:solidFill>
                  <a:schemeClr val="bg2"/>
                </a:solidFill>
                <a:prstDash val="solid"/>
                <a:round/>
                <a:headEnd type="none" w="med" len="med"/>
                <a:tailEnd type="none"/>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Freeform: Shape 27">
                <a:extLst>
                  <a:ext uri="{FF2B5EF4-FFF2-40B4-BE49-F238E27FC236}">
                    <a16:creationId xmlns:a16="http://schemas.microsoft.com/office/drawing/2014/main" id="{4BEB6A47-0453-4152-A7D9-22AA04BB6A2D}"/>
                  </a:ext>
                </a:extLst>
              </p:cNvPr>
              <p:cNvSpPr/>
              <p:nvPr/>
            </p:nvSpPr>
            <p:spPr bwMode="auto">
              <a:xfrm flipH="1" flipV="1">
                <a:off x="819744" y="0"/>
                <a:ext cx="11372255" cy="700178"/>
              </a:xfrm>
              <a:custGeom>
                <a:avLst/>
                <a:gdLst>
                  <a:gd name="connsiteX0" fmla="*/ 11372255 w 11372255"/>
                  <a:gd name="connsiteY0" fmla="*/ 700178 h 700178"/>
                  <a:gd name="connsiteX1" fmla="*/ 10792759 w 11372255"/>
                  <a:gd name="connsiteY1" fmla="*/ 700178 h 700178"/>
                  <a:gd name="connsiteX2" fmla="*/ 10269106 w 11372255"/>
                  <a:gd name="connsiteY2" fmla="*/ 700178 h 700178"/>
                  <a:gd name="connsiteX3" fmla="*/ 0 w 11372255"/>
                  <a:gd name="connsiteY3" fmla="*/ 700178 h 700178"/>
                  <a:gd name="connsiteX4" fmla="*/ 0 w 11372255"/>
                  <a:gd name="connsiteY4" fmla="*/ 0 h 700178"/>
                  <a:gd name="connsiteX5" fmla="*/ 10269106 w 11372255"/>
                  <a:gd name="connsiteY5" fmla="*/ 0 h 700178"/>
                  <a:gd name="connsiteX6" fmla="*/ 10792759 w 11372255"/>
                  <a:gd name="connsiteY6" fmla="*/ 0 h 700178"/>
                  <a:gd name="connsiteX7" fmla="*/ 10968007 w 11372255"/>
                  <a:gd name="connsiteY7" fmla="*/ 0 h 70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72255" h="700178">
                    <a:moveTo>
                      <a:pt x="11372255" y="700178"/>
                    </a:moveTo>
                    <a:lnTo>
                      <a:pt x="10792759" y="700178"/>
                    </a:lnTo>
                    <a:lnTo>
                      <a:pt x="10269106" y="700178"/>
                    </a:lnTo>
                    <a:lnTo>
                      <a:pt x="0" y="700178"/>
                    </a:lnTo>
                    <a:lnTo>
                      <a:pt x="0" y="0"/>
                    </a:lnTo>
                    <a:lnTo>
                      <a:pt x="10269106" y="0"/>
                    </a:lnTo>
                    <a:lnTo>
                      <a:pt x="10792759" y="0"/>
                    </a:lnTo>
                    <a:lnTo>
                      <a:pt x="10968007" y="0"/>
                    </a:lnTo>
                    <a:close/>
                  </a:path>
                </a:pathLst>
              </a:custGeom>
              <a:solidFill>
                <a:schemeClr val="bg1">
                  <a:lumMod val="95000"/>
                </a:schemeClr>
              </a:solidFill>
              <a:ln w="19050" cap="flat" cmpd="sng" algn="ctr">
                <a:solidFill>
                  <a:schemeClr val="bg2"/>
                </a:solidFill>
                <a:prstDash val="solid"/>
                <a:round/>
                <a:headEnd type="none" w="med" len="med"/>
                <a:tailEnd type="none"/>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6" name="Rectangle 5">
              <a:extLst>
                <a:ext uri="{FF2B5EF4-FFF2-40B4-BE49-F238E27FC236}">
                  <a16:creationId xmlns:a16="http://schemas.microsoft.com/office/drawing/2014/main" id="{8CC19226-FAC0-4D89-9572-072D6AFFFA35}"/>
                </a:ext>
              </a:extLst>
            </p:cNvPr>
            <p:cNvSpPr/>
            <p:nvPr/>
          </p:nvSpPr>
          <p:spPr>
            <a:xfrm>
              <a:off x="1253254" y="950977"/>
              <a:ext cx="3234262" cy="400110"/>
            </a:xfrm>
            <a:prstGeom prst="rect">
              <a:avLst/>
            </a:prstGeom>
          </p:spPr>
          <p:txBody>
            <a:bodyPr wrap="none">
              <a:spAutoFit/>
            </a:bodyPr>
            <a:lstStyle/>
            <a:p>
              <a:r>
                <a:rPr lang="en-US" sz="2000" b="1" dirty="0">
                  <a:latin typeface="Segoe UI Black" panose="020B0A02040204020203" pitchFamily="34" charset="0"/>
                  <a:ea typeface="Segoe UI Black" panose="020B0A02040204020203" pitchFamily="34" charset="0"/>
                </a:rPr>
                <a:t>Quality Checks and Errors</a:t>
              </a:r>
            </a:p>
          </p:txBody>
        </p:sp>
      </p:grpSp>
      <p:pic>
        <p:nvPicPr>
          <p:cNvPr id="9" name="Picture 8">
            <a:extLst>
              <a:ext uri="{FF2B5EF4-FFF2-40B4-BE49-F238E27FC236}">
                <a16:creationId xmlns:a16="http://schemas.microsoft.com/office/drawing/2014/main" id="{46DADCE6-D720-4C26-8E36-4E5D19B8E466}"/>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6681001" y="4421819"/>
            <a:ext cx="2129979" cy="2129979"/>
          </a:xfrm>
          <a:prstGeom prst="rect">
            <a:avLst/>
          </a:prstGeom>
        </p:spPr>
      </p:pic>
    </p:spTree>
    <p:extLst>
      <p:ext uri="{BB962C8B-B14F-4D97-AF65-F5344CB8AC3E}">
        <p14:creationId xmlns:p14="http://schemas.microsoft.com/office/powerpoint/2010/main" val="1190889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71500" y="531167"/>
            <a:ext cx="8001000" cy="461665"/>
          </a:xfrm>
          <a:prstGeom prst="rect">
            <a:avLst/>
          </a:prstGeom>
          <a:noFill/>
        </p:spPr>
        <p:txBody>
          <a:bodyPr wrap="square" rtlCol="0">
            <a:spAutoFit/>
          </a:bodyPr>
          <a:lstStyle/>
          <a:p>
            <a:r>
              <a:rPr lang="en-US" sz="2400" dirty="0">
                <a:solidFill>
                  <a:schemeClr val="bg1"/>
                </a:solidFill>
              </a:rPr>
              <a:t>Q2. Analysis &amp; Take away</a:t>
            </a:r>
          </a:p>
        </p:txBody>
      </p:sp>
      <p:grpSp>
        <p:nvGrpSpPr>
          <p:cNvPr id="6" name="Group 5">
            <a:extLst>
              <a:ext uri="{FF2B5EF4-FFF2-40B4-BE49-F238E27FC236}">
                <a16:creationId xmlns:a16="http://schemas.microsoft.com/office/drawing/2014/main" id="{81E4146D-5B2F-4315-81F0-EC55D24DE6C0}"/>
              </a:ext>
            </a:extLst>
          </p:cNvPr>
          <p:cNvGrpSpPr/>
          <p:nvPr/>
        </p:nvGrpSpPr>
        <p:grpSpPr>
          <a:xfrm>
            <a:off x="330796" y="565355"/>
            <a:ext cx="8482408" cy="518144"/>
            <a:chOff x="457200" y="891960"/>
            <a:chExt cx="8060633" cy="518144"/>
          </a:xfrm>
        </p:grpSpPr>
        <p:grpSp>
          <p:nvGrpSpPr>
            <p:cNvPr id="7" name="Group 6">
              <a:extLst>
                <a:ext uri="{FF2B5EF4-FFF2-40B4-BE49-F238E27FC236}">
                  <a16:creationId xmlns:a16="http://schemas.microsoft.com/office/drawing/2014/main" id="{65A28659-FAAE-48FA-9E9E-0FC231C002AB}"/>
                </a:ext>
              </a:extLst>
            </p:cNvPr>
            <p:cNvGrpSpPr/>
            <p:nvPr/>
          </p:nvGrpSpPr>
          <p:grpSpPr>
            <a:xfrm>
              <a:off x="457200" y="891960"/>
              <a:ext cx="8060633" cy="518144"/>
              <a:chOff x="1" y="0"/>
              <a:chExt cx="12191998" cy="700178"/>
            </a:xfrm>
          </p:grpSpPr>
          <p:sp>
            <p:nvSpPr>
              <p:cNvPr id="9" name="Freeform: Shape 24">
                <a:extLst>
                  <a:ext uri="{FF2B5EF4-FFF2-40B4-BE49-F238E27FC236}">
                    <a16:creationId xmlns:a16="http://schemas.microsoft.com/office/drawing/2014/main" id="{DACE3265-CF5D-4460-B584-E60834DEF707}"/>
                  </a:ext>
                </a:extLst>
              </p:cNvPr>
              <p:cNvSpPr/>
              <p:nvPr/>
            </p:nvSpPr>
            <p:spPr bwMode="auto">
              <a:xfrm>
                <a:off x="1" y="0"/>
                <a:ext cx="1103149" cy="700178"/>
              </a:xfrm>
              <a:custGeom>
                <a:avLst/>
                <a:gdLst>
                  <a:gd name="connsiteX0" fmla="*/ 0 w 1103149"/>
                  <a:gd name="connsiteY0" fmla="*/ 0 h 700178"/>
                  <a:gd name="connsiteX1" fmla="*/ 698901 w 1103149"/>
                  <a:gd name="connsiteY1" fmla="*/ 0 h 700178"/>
                  <a:gd name="connsiteX2" fmla="*/ 1103149 w 1103149"/>
                  <a:gd name="connsiteY2" fmla="*/ 700178 h 700178"/>
                  <a:gd name="connsiteX3" fmla="*/ 0 w 1103149"/>
                  <a:gd name="connsiteY3" fmla="*/ 700178 h 700178"/>
                </a:gdLst>
                <a:ahLst/>
                <a:cxnLst>
                  <a:cxn ang="0">
                    <a:pos x="connsiteX0" y="connsiteY0"/>
                  </a:cxn>
                  <a:cxn ang="0">
                    <a:pos x="connsiteX1" y="connsiteY1"/>
                  </a:cxn>
                  <a:cxn ang="0">
                    <a:pos x="connsiteX2" y="connsiteY2"/>
                  </a:cxn>
                  <a:cxn ang="0">
                    <a:pos x="connsiteX3" y="connsiteY3"/>
                  </a:cxn>
                </a:cxnLst>
                <a:rect l="l" t="t" r="r" b="b"/>
                <a:pathLst>
                  <a:path w="1103149" h="700178">
                    <a:moveTo>
                      <a:pt x="0" y="0"/>
                    </a:moveTo>
                    <a:lnTo>
                      <a:pt x="698901" y="0"/>
                    </a:lnTo>
                    <a:lnTo>
                      <a:pt x="1103149" y="700178"/>
                    </a:lnTo>
                    <a:lnTo>
                      <a:pt x="0" y="700178"/>
                    </a:lnTo>
                    <a:close/>
                  </a:path>
                </a:pathLst>
              </a:custGeom>
              <a:solidFill>
                <a:schemeClr val="bg2"/>
              </a:solidFill>
              <a:ln w="19050" cap="flat" cmpd="sng" algn="ctr">
                <a:solidFill>
                  <a:schemeClr val="bg2"/>
                </a:solidFill>
                <a:prstDash val="solid"/>
                <a:round/>
                <a:headEnd type="none" w="med" len="med"/>
                <a:tailEnd type="none"/>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 name="Freeform: Shape 27">
                <a:extLst>
                  <a:ext uri="{FF2B5EF4-FFF2-40B4-BE49-F238E27FC236}">
                    <a16:creationId xmlns:a16="http://schemas.microsoft.com/office/drawing/2014/main" id="{1639038A-61EC-4ED6-BD24-9375F0C87D8A}"/>
                  </a:ext>
                </a:extLst>
              </p:cNvPr>
              <p:cNvSpPr/>
              <p:nvPr/>
            </p:nvSpPr>
            <p:spPr bwMode="auto">
              <a:xfrm flipH="1" flipV="1">
                <a:off x="819744" y="0"/>
                <a:ext cx="11372255" cy="700178"/>
              </a:xfrm>
              <a:custGeom>
                <a:avLst/>
                <a:gdLst>
                  <a:gd name="connsiteX0" fmla="*/ 11372255 w 11372255"/>
                  <a:gd name="connsiteY0" fmla="*/ 700178 h 700178"/>
                  <a:gd name="connsiteX1" fmla="*/ 10792759 w 11372255"/>
                  <a:gd name="connsiteY1" fmla="*/ 700178 h 700178"/>
                  <a:gd name="connsiteX2" fmla="*/ 10269106 w 11372255"/>
                  <a:gd name="connsiteY2" fmla="*/ 700178 h 700178"/>
                  <a:gd name="connsiteX3" fmla="*/ 0 w 11372255"/>
                  <a:gd name="connsiteY3" fmla="*/ 700178 h 700178"/>
                  <a:gd name="connsiteX4" fmla="*/ 0 w 11372255"/>
                  <a:gd name="connsiteY4" fmla="*/ 0 h 700178"/>
                  <a:gd name="connsiteX5" fmla="*/ 10269106 w 11372255"/>
                  <a:gd name="connsiteY5" fmla="*/ 0 h 700178"/>
                  <a:gd name="connsiteX6" fmla="*/ 10792759 w 11372255"/>
                  <a:gd name="connsiteY6" fmla="*/ 0 h 700178"/>
                  <a:gd name="connsiteX7" fmla="*/ 10968007 w 11372255"/>
                  <a:gd name="connsiteY7" fmla="*/ 0 h 70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72255" h="700178">
                    <a:moveTo>
                      <a:pt x="11372255" y="700178"/>
                    </a:moveTo>
                    <a:lnTo>
                      <a:pt x="10792759" y="700178"/>
                    </a:lnTo>
                    <a:lnTo>
                      <a:pt x="10269106" y="700178"/>
                    </a:lnTo>
                    <a:lnTo>
                      <a:pt x="0" y="700178"/>
                    </a:lnTo>
                    <a:lnTo>
                      <a:pt x="0" y="0"/>
                    </a:lnTo>
                    <a:lnTo>
                      <a:pt x="10269106" y="0"/>
                    </a:lnTo>
                    <a:lnTo>
                      <a:pt x="10792759" y="0"/>
                    </a:lnTo>
                    <a:lnTo>
                      <a:pt x="10968007" y="0"/>
                    </a:lnTo>
                    <a:close/>
                  </a:path>
                </a:pathLst>
              </a:custGeom>
              <a:solidFill>
                <a:schemeClr val="bg1">
                  <a:lumMod val="95000"/>
                </a:schemeClr>
              </a:solidFill>
              <a:ln w="19050" cap="flat" cmpd="sng" algn="ctr">
                <a:solidFill>
                  <a:schemeClr val="bg2"/>
                </a:solidFill>
                <a:prstDash val="solid"/>
                <a:round/>
                <a:headEnd type="none" w="med" len="med"/>
                <a:tailEnd type="none"/>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8" name="Rectangle 7">
              <a:extLst>
                <a:ext uri="{FF2B5EF4-FFF2-40B4-BE49-F238E27FC236}">
                  <a16:creationId xmlns:a16="http://schemas.microsoft.com/office/drawing/2014/main" id="{9B016D13-2467-4A1E-AF94-F58920A5DF96}"/>
                </a:ext>
              </a:extLst>
            </p:cNvPr>
            <p:cNvSpPr/>
            <p:nvPr/>
          </p:nvSpPr>
          <p:spPr>
            <a:xfrm>
              <a:off x="1186537" y="966366"/>
              <a:ext cx="3607470" cy="369332"/>
            </a:xfrm>
            <a:prstGeom prst="rect">
              <a:avLst/>
            </a:prstGeom>
          </p:spPr>
          <p:txBody>
            <a:bodyPr wrap="none">
              <a:spAutoFit/>
            </a:bodyPr>
            <a:lstStyle/>
            <a:p>
              <a:r>
                <a:rPr lang="en-US" sz="1800" b="1" dirty="0">
                  <a:latin typeface="Segoe UI Black" panose="020B0A02040204020203" pitchFamily="34" charset="0"/>
                  <a:ea typeface="Segoe UI Black" panose="020B0A02040204020203" pitchFamily="34" charset="0"/>
                </a:rPr>
                <a:t>Section 3: Analysis &amp; Take away</a:t>
              </a:r>
            </a:p>
          </p:txBody>
        </p:sp>
      </p:grpSp>
      <p:sp>
        <p:nvSpPr>
          <p:cNvPr id="3" name="TextBox 2">
            <a:extLst>
              <a:ext uri="{FF2B5EF4-FFF2-40B4-BE49-F238E27FC236}">
                <a16:creationId xmlns:a16="http://schemas.microsoft.com/office/drawing/2014/main" id="{8A5DAF2A-225F-4EB3-8A9A-14B2D6C8AE90}"/>
              </a:ext>
            </a:extLst>
          </p:cNvPr>
          <p:cNvSpPr txBox="1"/>
          <p:nvPr/>
        </p:nvSpPr>
        <p:spPr>
          <a:xfrm>
            <a:off x="280806" y="1225118"/>
            <a:ext cx="8582385" cy="4118050"/>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Electra has a market share of 16.5% when the price is set to an optimal range. Price when increased to 35 Lacs, results in decrease of market share by 6.38%</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Mumbai contributes the highest to the income followed by Bangalore</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On an average, hatchbacks should cost(new) between 5-7Lacs, Sedans between 7-8 Lacs and SUVs between 13-16 Lacs, therefore there is good profit margin</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There is low to no competition in Pune but the prices go low.</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Single sales output produces a turnover of 270 Crores and turn out a profit of 14-27 Crores on an annual basis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The production of EVs can increase in the subsequent years turning more profits.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To manage the operations of Electra in India, we will have to consider other parameters such as Shipping Charges, Import duties, Manufacturing cost, Salaries and Incentives of workers, Maintenance cost of Regional HQ, factories and outlets.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graphicFrame>
        <p:nvGraphicFramePr>
          <p:cNvPr id="12" name="Table 11">
            <a:extLst>
              <a:ext uri="{FF2B5EF4-FFF2-40B4-BE49-F238E27FC236}">
                <a16:creationId xmlns:a16="http://schemas.microsoft.com/office/drawing/2014/main" id="{2A51DBB1-9D1B-4072-8EED-A03362E8CEBA}"/>
              </a:ext>
            </a:extLst>
          </p:cNvPr>
          <p:cNvGraphicFramePr>
            <a:graphicFrameLocks noGrp="1"/>
          </p:cNvGraphicFramePr>
          <p:nvPr>
            <p:extLst>
              <p:ext uri="{D42A27DB-BD31-4B8C-83A1-F6EECF244321}">
                <p14:modId xmlns:p14="http://schemas.microsoft.com/office/powerpoint/2010/main" val="2342663173"/>
              </p:ext>
            </p:extLst>
          </p:nvPr>
        </p:nvGraphicFramePr>
        <p:xfrm>
          <a:off x="5918" y="4717002"/>
          <a:ext cx="9132163" cy="2141000"/>
        </p:xfrm>
        <a:graphic>
          <a:graphicData uri="http://schemas.openxmlformats.org/drawingml/2006/table">
            <a:tbl>
              <a:tblPr>
                <a:tableStyleId>{5C22544A-7EE6-4342-B048-85BDC9FD1C3A}</a:tableStyleId>
              </a:tblPr>
              <a:tblGrid>
                <a:gridCol w="2491723">
                  <a:extLst>
                    <a:ext uri="{9D8B030D-6E8A-4147-A177-3AD203B41FA5}">
                      <a16:colId xmlns:a16="http://schemas.microsoft.com/office/drawing/2014/main" val="3729143588"/>
                    </a:ext>
                  </a:extLst>
                </a:gridCol>
                <a:gridCol w="1171109">
                  <a:extLst>
                    <a:ext uri="{9D8B030D-6E8A-4147-A177-3AD203B41FA5}">
                      <a16:colId xmlns:a16="http://schemas.microsoft.com/office/drawing/2014/main" val="4014920101"/>
                    </a:ext>
                  </a:extLst>
                </a:gridCol>
                <a:gridCol w="1407823">
                  <a:extLst>
                    <a:ext uri="{9D8B030D-6E8A-4147-A177-3AD203B41FA5}">
                      <a16:colId xmlns:a16="http://schemas.microsoft.com/office/drawing/2014/main" val="923777328"/>
                    </a:ext>
                  </a:extLst>
                </a:gridCol>
                <a:gridCol w="996689">
                  <a:extLst>
                    <a:ext uri="{9D8B030D-6E8A-4147-A177-3AD203B41FA5}">
                      <a16:colId xmlns:a16="http://schemas.microsoft.com/office/drawing/2014/main" val="2360461129"/>
                    </a:ext>
                  </a:extLst>
                </a:gridCol>
                <a:gridCol w="1931085">
                  <a:extLst>
                    <a:ext uri="{9D8B030D-6E8A-4147-A177-3AD203B41FA5}">
                      <a16:colId xmlns:a16="http://schemas.microsoft.com/office/drawing/2014/main" val="2159066748"/>
                    </a:ext>
                  </a:extLst>
                </a:gridCol>
                <a:gridCol w="1133734">
                  <a:extLst>
                    <a:ext uri="{9D8B030D-6E8A-4147-A177-3AD203B41FA5}">
                      <a16:colId xmlns:a16="http://schemas.microsoft.com/office/drawing/2014/main" val="2799374423"/>
                    </a:ext>
                  </a:extLst>
                </a:gridCol>
              </a:tblGrid>
              <a:tr h="267625">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r>
                        <a:rPr lang="en-US" sz="1000" u="none" strike="noStrike">
                          <a:effectLst/>
                        </a:rPr>
                        <a:t>Cost  of a Vehicle(INR)</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r>
                        <a:rPr lang="en-US" sz="1000" u="none" strike="noStrike">
                          <a:effectLst/>
                        </a:rPr>
                        <a:t>Number of Cars</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r>
                        <a:rPr lang="en-US" sz="1000" u="none" strike="noStrike">
                          <a:effectLst/>
                        </a:rPr>
                        <a:t>Total Cargo charges (Crores INR)</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extLst>
                  <a:ext uri="{0D108BD9-81ED-4DB2-BD59-A6C34878D82A}">
                    <a16:rowId xmlns:a16="http://schemas.microsoft.com/office/drawing/2014/main" val="1183648764"/>
                  </a:ext>
                </a:extLst>
              </a:tr>
              <a:tr h="267625">
                <a:tc>
                  <a:txBody>
                    <a:bodyPr/>
                    <a:lstStyle/>
                    <a:p>
                      <a:pPr algn="l" fontAlgn="b"/>
                      <a:r>
                        <a:rPr lang="en-US" sz="1000" u="none" strike="noStrike">
                          <a:effectLst/>
                        </a:rPr>
                        <a:t>Cargo Charges (INR)</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2000</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100</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40</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dirty="0">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extLst>
                  <a:ext uri="{0D108BD9-81ED-4DB2-BD59-A6C34878D82A}">
                    <a16:rowId xmlns:a16="http://schemas.microsoft.com/office/drawing/2014/main" val="2386701522"/>
                  </a:ext>
                </a:extLst>
              </a:tr>
              <a:tr h="267625">
                <a:tc>
                  <a:txBody>
                    <a:bodyPr/>
                    <a:lstStyle/>
                    <a:p>
                      <a:pPr algn="l" fontAlgn="b"/>
                      <a:r>
                        <a:rPr lang="en-US" sz="1000" u="none" strike="noStrike">
                          <a:effectLst/>
                        </a:rPr>
                        <a:t>Weight of Car (Kg)</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2000</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dirty="0">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r>
                        <a:rPr lang="en-US" sz="1000" u="none" strike="noStrike">
                          <a:effectLst/>
                        </a:rPr>
                        <a:t>Other Total Costs</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extLst>
                  <a:ext uri="{0D108BD9-81ED-4DB2-BD59-A6C34878D82A}">
                    <a16:rowId xmlns:a16="http://schemas.microsoft.com/office/drawing/2014/main" val="1949091921"/>
                  </a:ext>
                </a:extLst>
              </a:tr>
              <a:tr h="267625">
                <a:tc>
                  <a:txBody>
                    <a:bodyPr/>
                    <a:lstStyle/>
                    <a:p>
                      <a:pPr algn="l" fontAlgn="b"/>
                      <a:r>
                        <a:rPr lang="en-US" sz="1000" u="none" strike="noStrike">
                          <a:effectLst/>
                        </a:rPr>
                        <a:t>Import Duties (% of Total Value)</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20.40%</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66</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extLst>
                  <a:ext uri="{0D108BD9-81ED-4DB2-BD59-A6C34878D82A}">
                    <a16:rowId xmlns:a16="http://schemas.microsoft.com/office/drawing/2014/main" val="3237587842"/>
                  </a:ext>
                </a:extLst>
              </a:tr>
              <a:tr h="267625">
                <a:tc>
                  <a:txBody>
                    <a:bodyPr/>
                    <a:lstStyle/>
                    <a:p>
                      <a:pPr algn="l" fontAlgn="b"/>
                      <a:r>
                        <a:rPr lang="en-US" sz="1000" u="none" strike="noStrike">
                          <a:effectLst/>
                        </a:rPr>
                        <a:t>Manufacturing (% of Total Value)</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42%</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113</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extLst>
                  <a:ext uri="{0D108BD9-81ED-4DB2-BD59-A6C34878D82A}">
                    <a16:rowId xmlns:a16="http://schemas.microsoft.com/office/drawing/2014/main" val="616325575"/>
                  </a:ext>
                </a:extLst>
              </a:tr>
              <a:tr h="267625">
                <a:tc>
                  <a:txBody>
                    <a:bodyPr/>
                    <a:lstStyle/>
                    <a:p>
                      <a:pPr algn="l" fontAlgn="b"/>
                      <a:r>
                        <a:rPr lang="en-US" sz="1000" u="none" strike="noStrike">
                          <a:effectLst/>
                        </a:rPr>
                        <a:t>Salaries and Incentives (% of Total Value)</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8.50%</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22.95</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extLst>
                  <a:ext uri="{0D108BD9-81ED-4DB2-BD59-A6C34878D82A}">
                    <a16:rowId xmlns:a16="http://schemas.microsoft.com/office/drawing/2014/main" val="3239015946"/>
                  </a:ext>
                </a:extLst>
              </a:tr>
              <a:tr h="267625">
                <a:tc>
                  <a:txBody>
                    <a:bodyPr/>
                    <a:lstStyle/>
                    <a:p>
                      <a:pPr algn="l" fontAlgn="b"/>
                      <a:r>
                        <a:rPr lang="en-US" sz="1000" u="none" strike="noStrike">
                          <a:effectLst/>
                        </a:rPr>
                        <a:t>Advertisement (% of Total Value)</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6%</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10.2</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r>
                        <a:rPr lang="en-US" sz="1000" u="none" strike="noStrike">
                          <a:effectLst/>
                        </a:rPr>
                        <a:t>Profit (INR Crores)</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extLst>
                  <a:ext uri="{0D108BD9-81ED-4DB2-BD59-A6C34878D82A}">
                    <a16:rowId xmlns:a16="http://schemas.microsoft.com/office/drawing/2014/main" val="3433244823"/>
                  </a:ext>
                </a:extLst>
              </a:tr>
              <a:tr h="267625">
                <a:tc>
                  <a:txBody>
                    <a:bodyPr/>
                    <a:lstStyle/>
                    <a:p>
                      <a:pPr algn="l" fontAlgn="b"/>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2700000</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l" fontAlgn="b"/>
                      <a:r>
                        <a:rPr lang="en-US" sz="1000" u="none" strike="noStrike">
                          <a:effectLst/>
                        </a:rPr>
                        <a:t>Total</a:t>
                      </a:r>
                      <a:endParaRPr lang="en-US" sz="1000" b="1"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a:effectLst/>
                        </a:rPr>
                        <a:t>252.15</a:t>
                      </a:r>
                      <a:endParaRPr lang="en-US" sz="1000" b="0" i="0" u="none" strike="noStrike">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tc>
                  <a:txBody>
                    <a:bodyPr/>
                    <a:lstStyle/>
                    <a:p>
                      <a:pPr algn="r" fontAlgn="b"/>
                      <a:r>
                        <a:rPr lang="en-US" sz="1000" u="none" strike="noStrike" dirty="0">
                          <a:effectLst/>
                        </a:rPr>
                        <a:t>17.85</a:t>
                      </a:r>
                      <a:endParaRPr lang="en-US" sz="1000" b="0" i="0" u="none" strike="noStrike" dirty="0">
                        <a:solidFill>
                          <a:srgbClr val="000000"/>
                        </a:solidFill>
                        <a:effectLst/>
                        <a:latin typeface="Calibri" panose="020F0502020204030204" pitchFamily="34" charset="0"/>
                      </a:endParaRPr>
                    </a:p>
                  </a:txBody>
                  <a:tcPr marL="6732" marR="6732" marT="6732" marB="0" anchor="b">
                    <a:solidFill>
                      <a:schemeClr val="accent1">
                        <a:lumMod val="40000"/>
                        <a:lumOff val="60000"/>
                      </a:schemeClr>
                    </a:solidFill>
                  </a:tcPr>
                </a:tc>
                <a:extLst>
                  <a:ext uri="{0D108BD9-81ED-4DB2-BD59-A6C34878D82A}">
                    <a16:rowId xmlns:a16="http://schemas.microsoft.com/office/drawing/2014/main" val="3079862886"/>
                  </a:ext>
                </a:extLst>
              </a:tr>
            </a:tbl>
          </a:graphicData>
        </a:graphic>
      </p:graphicFrame>
    </p:spTree>
    <p:extLst>
      <p:ext uri="{BB962C8B-B14F-4D97-AF65-F5344CB8AC3E}">
        <p14:creationId xmlns:p14="http://schemas.microsoft.com/office/powerpoint/2010/main" val="2367320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09600" y="533400"/>
            <a:ext cx="8001000" cy="461665"/>
          </a:xfrm>
          <a:prstGeom prst="rect">
            <a:avLst/>
          </a:prstGeom>
          <a:noFill/>
        </p:spPr>
        <p:txBody>
          <a:bodyPr wrap="square" rtlCol="0">
            <a:spAutoFit/>
          </a:bodyPr>
          <a:lstStyle/>
          <a:p>
            <a:r>
              <a:rPr lang="en-US" sz="2400" dirty="0">
                <a:solidFill>
                  <a:schemeClr val="bg1"/>
                </a:solidFill>
              </a:rPr>
              <a:t>Possible next steps</a:t>
            </a:r>
          </a:p>
        </p:txBody>
      </p:sp>
      <p:sp>
        <p:nvSpPr>
          <p:cNvPr id="2" name="TextBox 1"/>
          <p:cNvSpPr txBox="1"/>
          <p:nvPr/>
        </p:nvSpPr>
        <p:spPr>
          <a:xfrm>
            <a:off x="457200" y="1371600"/>
            <a:ext cx="8229600" cy="2123658"/>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Segoe UI Emoji" panose="020B0502040204020203" pitchFamily="34" charset="0"/>
                <a:ea typeface="Segoe UI Emoji" panose="020B0502040204020203" pitchFamily="34" charset="0"/>
              </a:rPr>
              <a:t>Come up with more efficient Electra models in the subsequent years to keep up with the competition from Conventional as well as EVs. </a:t>
            </a:r>
          </a:p>
          <a:p>
            <a:pPr marL="285750" indent="-285750">
              <a:buFont typeface="Arial" panose="020B0604020202020204" pitchFamily="34" charset="0"/>
              <a:buChar char="•"/>
            </a:pPr>
            <a:r>
              <a:rPr lang="en-US" sz="2000" dirty="0">
                <a:latin typeface="Segoe UI Emoji" panose="020B0502040204020203" pitchFamily="34" charset="0"/>
                <a:ea typeface="Segoe UI Emoji" panose="020B0502040204020203" pitchFamily="34" charset="0"/>
              </a:rPr>
              <a:t>Slow change in prices of the model over the years to attract more consumers.</a:t>
            </a:r>
          </a:p>
          <a:p>
            <a:pPr marL="285750" indent="-285750">
              <a:buFont typeface="Arial" panose="020B0604020202020204" pitchFamily="34" charset="0"/>
              <a:buChar char="•"/>
            </a:pPr>
            <a:r>
              <a:rPr lang="en-US" sz="2000" dirty="0">
                <a:latin typeface="Segoe UI Emoji" panose="020B0502040204020203" pitchFamily="34" charset="0"/>
                <a:ea typeface="Segoe UI Emoji" panose="020B0502040204020203" pitchFamily="34" charset="0"/>
              </a:rPr>
              <a:t>Setting up a manufacturing base in India to drop import duties and shipping charges, which will also help to control the EV market</a:t>
            </a:r>
            <a:r>
              <a:rPr lang="en-US" sz="2400" dirty="0"/>
              <a:t>.</a:t>
            </a:r>
          </a:p>
        </p:txBody>
      </p:sp>
      <p:grpSp>
        <p:nvGrpSpPr>
          <p:cNvPr id="5" name="Group 4">
            <a:extLst>
              <a:ext uri="{FF2B5EF4-FFF2-40B4-BE49-F238E27FC236}">
                <a16:creationId xmlns:a16="http://schemas.microsoft.com/office/drawing/2014/main" id="{7FB714BF-699D-453E-B741-316F042E787A}"/>
              </a:ext>
            </a:extLst>
          </p:cNvPr>
          <p:cNvGrpSpPr/>
          <p:nvPr/>
        </p:nvGrpSpPr>
        <p:grpSpPr>
          <a:xfrm>
            <a:off x="330796" y="565355"/>
            <a:ext cx="8482408" cy="518144"/>
            <a:chOff x="457200" y="891960"/>
            <a:chExt cx="8060633" cy="518144"/>
          </a:xfrm>
        </p:grpSpPr>
        <p:grpSp>
          <p:nvGrpSpPr>
            <p:cNvPr id="6" name="Group 5">
              <a:extLst>
                <a:ext uri="{FF2B5EF4-FFF2-40B4-BE49-F238E27FC236}">
                  <a16:creationId xmlns:a16="http://schemas.microsoft.com/office/drawing/2014/main" id="{A241121D-9043-4624-8ED7-FEF602A49124}"/>
                </a:ext>
              </a:extLst>
            </p:cNvPr>
            <p:cNvGrpSpPr/>
            <p:nvPr/>
          </p:nvGrpSpPr>
          <p:grpSpPr>
            <a:xfrm>
              <a:off x="457200" y="891960"/>
              <a:ext cx="8060633" cy="518144"/>
              <a:chOff x="1" y="0"/>
              <a:chExt cx="12191998" cy="700178"/>
            </a:xfrm>
          </p:grpSpPr>
          <p:sp>
            <p:nvSpPr>
              <p:cNvPr id="9" name="Freeform: Shape 24">
                <a:extLst>
                  <a:ext uri="{FF2B5EF4-FFF2-40B4-BE49-F238E27FC236}">
                    <a16:creationId xmlns:a16="http://schemas.microsoft.com/office/drawing/2014/main" id="{B0843B86-EDD4-4709-BD60-9C40DF90920C}"/>
                  </a:ext>
                </a:extLst>
              </p:cNvPr>
              <p:cNvSpPr/>
              <p:nvPr/>
            </p:nvSpPr>
            <p:spPr bwMode="auto">
              <a:xfrm>
                <a:off x="1" y="0"/>
                <a:ext cx="1103149" cy="700178"/>
              </a:xfrm>
              <a:custGeom>
                <a:avLst/>
                <a:gdLst>
                  <a:gd name="connsiteX0" fmla="*/ 0 w 1103149"/>
                  <a:gd name="connsiteY0" fmla="*/ 0 h 700178"/>
                  <a:gd name="connsiteX1" fmla="*/ 698901 w 1103149"/>
                  <a:gd name="connsiteY1" fmla="*/ 0 h 700178"/>
                  <a:gd name="connsiteX2" fmla="*/ 1103149 w 1103149"/>
                  <a:gd name="connsiteY2" fmla="*/ 700178 h 700178"/>
                  <a:gd name="connsiteX3" fmla="*/ 0 w 1103149"/>
                  <a:gd name="connsiteY3" fmla="*/ 700178 h 700178"/>
                </a:gdLst>
                <a:ahLst/>
                <a:cxnLst>
                  <a:cxn ang="0">
                    <a:pos x="connsiteX0" y="connsiteY0"/>
                  </a:cxn>
                  <a:cxn ang="0">
                    <a:pos x="connsiteX1" y="connsiteY1"/>
                  </a:cxn>
                  <a:cxn ang="0">
                    <a:pos x="connsiteX2" y="connsiteY2"/>
                  </a:cxn>
                  <a:cxn ang="0">
                    <a:pos x="connsiteX3" y="connsiteY3"/>
                  </a:cxn>
                </a:cxnLst>
                <a:rect l="l" t="t" r="r" b="b"/>
                <a:pathLst>
                  <a:path w="1103149" h="700178">
                    <a:moveTo>
                      <a:pt x="0" y="0"/>
                    </a:moveTo>
                    <a:lnTo>
                      <a:pt x="698901" y="0"/>
                    </a:lnTo>
                    <a:lnTo>
                      <a:pt x="1103149" y="700178"/>
                    </a:lnTo>
                    <a:lnTo>
                      <a:pt x="0" y="700178"/>
                    </a:lnTo>
                    <a:close/>
                  </a:path>
                </a:pathLst>
              </a:custGeom>
              <a:solidFill>
                <a:schemeClr val="bg2"/>
              </a:solidFill>
              <a:ln w="19050" cap="flat" cmpd="sng" algn="ctr">
                <a:solidFill>
                  <a:schemeClr val="bg2"/>
                </a:solidFill>
                <a:prstDash val="solid"/>
                <a:round/>
                <a:headEnd type="none" w="med" len="med"/>
                <a:tailEnd type="none"/>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 name="Freeform: Shape 27">
                <a:extLst>
                  <a:ext uri="{FF2B5EF4-FFF2-40B4-BE49-F238E27FC236}">
                    <a16:creationId xmlns:a16="http://schemas.microsoft.com/office/drawing/2014/main" id="{79A59630-21F0-4127-A870-EDA2A091BA0C}"/>
                  </a:ext>
                </a:extLst>
              </p:cNvPr>
              <p:cNvSpPr/>
              <p:nvPr/>
            </p:nvSpPr>
            <p:spPr bwMode="auto">
              <a:xfrm flipH="1" flipV="1">
                <a:off x="819744" y="0"/>
                <a:ext cx="11372255" cy="700178"/>
              </a:xfrm>
              <a:custGeom>
                <a:avLst/>
                <a:gdLst>
                  <a:gd name="connsiteX0" fmla="*/ 11372255 w 11372255"/>
                  <a:gd name="connsiteY0" fmla="*/ 700178 h 700178"/>
                  <a:gd name="connsiteX1" fmla="*/ 10792759 w 11372255"/>
                  <a:gd name="connsiteY1" fmla="*/ 700178 h 700178"/>
                  <a:gd name="connsiteX2" fmla="*/ 10269106 w 11372255"/>
                  <a:gd name="connsiteY2" fmla="*/ 700178 h 700178"/>
                  <a:gd name="connsiteX3" fmla="*/ 0 w 11372255"/>
                  <a:gd name="connsiteY3" fmla="*/ 700178 h 700178"/>
                  <a:gd name="connsiteX4" fmla="*/ 0 w 11372255"/>
                  <a:gd name="connsiteY4" fmla="*/ 0 h 700178"/>
                  <a:gd name="connsiteX5" fmla="*/ 10269106 w 11372255"/>
                  <a:gd name="connsiteY5" fmla="*/ 0 h 700178"/>
                  <a:gd name="connsiteX6" fmla="*/ 10792759 w 11372255"/>
                  <a:gd name="connsiteY6" fmla="*/ 0 h 700178"/>
                  <a:gd name="connsiteX7" fmla="*/ 10968007 w 11372255"/>
                  <a:gd name="connsiteY7" fmla="*/ 0 h 70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72255" h="700178">
                    <a:moveTo>
                      <a:pt x="11372255" y="700178"/>
                    </a:moveTo>
                    <a:lnTo>
                      <a:pt x="10792759" y="700178"/>
                    </a:lnTo>
                    <a:lnTo>
                      <a:pt x="10269106" y="700178"/>
                    </a:lnTo>
                    <a:lnTo>
                      <a:pt x="0" y="700178"/>
                    </a:lnTo>
                    <a:lnTo>
                      <a:pt x="0" y="0"/>
                    </a:lnTo>
                    <a:lnTo>
                      <a:pt x="10269106" y="0"/>
                    </a:lnTo>
                    <a:lnTo>
                      <a:pt x="10792759" y="0"/>
                    </a:lnTo>
                    <a:lnTo>
                      <a:pt x="10968007" y="0"/>
                    </a:lnTo>
                    <a:close/>
                  </a:path>
                </a:pathLst>
              </a:custGeom>
              <a:solidFill>
                <a:schemeClr val="bg1">
                  <a:lumMod val="95000"/>
                </a:schemeClr>
              </a:solidFill>
              <a:ln w="19050" cap="flat" cmpd="sng" algn="ctr">
                <a:solidFill>
                  <a:schemeClr val="bg2"/>
                </a:solidFill>
                <a:prstDash val="solid"/>
                <a:round/>
                <a:headEnd type="none" w="med" len="med"/>
                <a:tailEnd type="none"/>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7" name="Rectangle 6">
              <a:extLst>
                <a:ext uri="{FF2B5EF4-FFF2-40B4-BE49-F238E27FC236}">
                  <a16:creationId xmlns:a16="http://schemas.microsoft.com/office/drawing/2014/main" id="{272F910A-CABD-4A67-95E9-B78857CB60F4}"/>
                </a:ext>
              </a:extLst>
            </p:cNvPr>
            <p:cNvSpPr/>
            <p:nvPr/>
          </p:nvSpPr>
          <p:spPr>
            <a:xfrm>
              <a:off x="1280018" y="979828"/>
              <a:ext cx="2283725" cy="369332"/>
            </a:xfrm>
            <a:prstGeom prst="rect">
              <a:avLst/>
            </a:prstGeom>
          </p:spPr>
          <p:txBody>
            <a:bodyPr wrap="none">
              <a:spAutoFit/>
            </a:bodyPr>
            <a:lstStyle/>
            <a:p>
              <a:r>
                <a:rPr lang="en-US" b="1" dirty="0"/>
                <a:t>Possible next steps </a:t>
              </a:r>
            </a:p>
          </p:txBody>
        </p:sp>
      </p:grpSp>
      <p:pic>
        <p:nvPicPr>
          <p:cNvPr id="11" name="Picture 10">
            <a:extLst>
              <a:ext uri="{FF2B5EF4-FFF2-40B4-BE49-F238E27FC236}">
                <a16:creationId xmlns:a16="http://schemas.microsoft.com/office/drawing/2014/main" id="{622F3A9C-8F15-41DF-B0D8-D805FD898685}"/>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6854301" y="4421410"/>
            <a:ext cx="2129979" cy="2129979"/>
          </a:xfrm>
          <a:prstGeom prst="rect">
            <a:avLst/>
          </a:prstGeom>
        </p:spPr>
      </p:pic>
    </p:spTree>
    <p:extLst>
      <p:ext uri="{BB962C8B-B14F-4D97-AF65-F5344CB8AC3E}">
        <p14:creationId xmlns:p14="http://schemas.microsoft.com/office/powerpoint/2010/main" val="1206120747"/>
      </p:ext>
    </p:extLst>
  </p:cSld>
  <p:clrMapOvr>
    <a:masterClrMapping/>
  </p:clrMapOvr>
</p:sld>
</file>

<file path=ppt/theme/theme1.xml><?xml version="1.0" encoding="utf-8"?>
<a:theme xmlns:a="http://schemas.openxmlformats.org/drawingml/2006/main" name="ZS Conference 1.0">
  <a:themeElements>
    <a:clrScheme name="ZSReport">
      <a:dk1>
        <a:srgbClr val="53565A"/>
      </a:dk1>
      <a:lt1>
        <a:srgbClr val="FFFFFF"/>
      </a:lt1>
      <a:dk2>
        <a:srgbClr val="4F868E"/>
      </a:dk2>
      <a:lt2>
        <a:srgbClr val="ED8B00"/>
      </a:lt2>
      <a:accent1>
        <a:srgbClr val="C4D6A4"/>
      </a:accent1>
      <a:accent2>
        <a:srgbClr val="86C8BC"/>
      </a:accent2>
      <a:accent3>
        <a:srgbClr val="00629B"/>
      </a:accent3>
      <a:accent4>
        <a:srgbClr val="A7A2C3"/>
      </a:accent4>
      <a:accent5>
        <a:srgbClr val="C1C6C8"/>
      </a:accent5>
      <a:accent6>
        <a:srgbClr val="6E2B62"/>
      </a:accent6>
      <a:hlink>
        <a:srgbClr val="53565A"/>
      </a:hlink>
      <a:folHlink>
        <a:srgbClr val="ED8B0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2700" cap="flat" cmpd="sng" algn="ctr">
          <a:noFill/>
          <a:prstDash val="solid"/>
          <a:round/>
          <a:headEnd type="none" w="med" len="med"/>
          <a:tailEnd type="none"/>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spcBef>
            <a:spcPts val="0"/>
          </a:spcBef>
          <a:spcAft>
            <a:spcPts val="600"/>
          </a:spcAft>
          <a:defRPr dirty="0" err="1" smtClean="0"/>
        </a:defPPr>
      </a:lstStyle>
    </a:spDef>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stom Design 1">
        <a:dk1>
          <a:srgbClr val="000000"/>
        </a:dk1>
        <a:lt1>
          <a:srgbClr val="FFFFFF"/>
        </a:lt1>
        <a:dk2>
          <a:srgbClr val="506772"/>
        </a:dk2>
        <a:lt2>
          <a:srgbClr val="A41128"/>
        </a:lt2>
        <a:accent1>
          <a:srgbClr val="00845E"/>
        </a:accent1>
        <a:accent2>
          <a:srgbClr val="FF7D00"/>
        </a:accent2>
        <a:accent3>
          <a:srgbClr val="FFFFFF"/>
        </a:accent3>
        <a:accent4>
          <a:srgbClr val="000000"/>
        </a:accent4>
        <a:accent5>
          <a:srgbClr val="AAC2B6"/>
        </a:accent5>
        <a:accent6>
          <a:srgbClr val="E77100"/>
        </a:accent6>
        <a:hlink>
          <a:srgbClr val="076AB5"/>
        </a:hlink>
        <a:folHlink>
          <a:srgbClr val="9D9E9C"/>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ZS Conference 1.0.potx" id="{9B4B3518-E7B9-4FBB-9BCF-8E297022C558}" vid="{22488F6E-A584-41A3-97BC-D400C52CC926}"/>
    </a:ext>
  </a:extLst>
</a:theme>
</file>

<file path=docProps/app.xml><?xml version="1.0" encoding="utf-8"?>
<Properties xmlns="http://schemas.openxmlformats.org/officeDocument/2006/extended-properties" xmlns:vt="http://schemas.openxmlformats.org/officeDocument/2006/docPropsVTypes">
  <Template>ZS Conference 1.0</Template>
  <TotalTime>1348</TotalTime>
  <Words>692</Words>
  <Application>Microsoft Office PowerPoint</Application>
  <PresentationFormat>On-screen Show (4:3)</PresentationFormat>
  <Paragraphs>171</Paragraphs>
  <Slides>6</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Calibri</vt:lpstr>
      <vt:lpstr>Segoe UI Black</vt:lpstr>
      <vt:lpstr>Segoe UI Emoji</vt:lpstr>
      <vt:lpstr>Segoe UI Historic</vt:lpstr>
      <vt:lpstr>Segoe UI Light</vt:lpstr>
      <vt:lpstr>Segoe UI Semilight</vt:lpstr>
      <vt:lpstr>Wingdings</vt:lpstr>
      <vt:lpstr>ZS Conference 1.0</vt:lpstr>
      <vt:lpstr>PowerPoint Presentation</vt:lpstr>
      <vt:lpstr>PowerPoint Presentation</vt:lpstr>
      <vt:lpstr>PowerPoint Presentation</vt:lpstr>
      <vt:lpstr>PowerPoint Presentation</vt:lpstr>
      <vt:lpstr>PowerPoint Presentation</vt:lpstr>
      <vt:lpstr>PowerPoint Presentation</vt:lpstr>
    </vt:vector>
  </TitlesOfParts>
  <Company>ZS Associates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Section #3</dc:title>
  <dc:creator>Priyanka Mishra</dc:creator>
  <cp:lastModifiedBy>Aman Mittal</cp:lastModifiedBy>
  <cp:revision>24</cp:revision>
  <dcterms:created xsi:type="dcterms:W3CDTF">2019-03-20T10:40:13Z</dcterms:created>
  <dcterms:modified xsi:type="dcterms:W3CDTF">2020-07-18T17:03:11Z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UseFileName">
    <vt:bool>true</vt:bool>
  </property>
  <property fmtid="{D5CDD505-2E9C-101B-9397-08002B2CF9AE}" pid="3" name="UsePageNumber">
    <vt:bool>true</vt:bool>
  </property>
</Properties>
</file>

<file path=docProps/thumbnail.jpeg>
</file>